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946" r:id="rId1"/>
  </p:sldMasterIdLst>
  <p:notesMasterIdLst>
    <p:notesMasterId r:id="rId41"/>
  </p:notesMasterIdLst>
  <p:handoutMasterIdLst>
    <p:handoutMasterId r:id="rId42"/>
  </p:handoutMasterIdLst>
  <p:sldIdLst>
    <p:sldId id="266" r:id="rId2"/>
    <p:sldId id="361" r:id="rId3"/>
    <p:sldId id="264" r:id="rId4"/>
    <p:sldId id="279" r:id="rId5"/>
    <p:sldId id="281" r:id="rId6"/>
    <p:sldId id="353" r:id="rId7"/>
    <p:sldId id="359" r:id="rId8"/>
    <p:sldId id="283" r:id="rId9"/>
    <p:sldId id="357" r:id="rId10"/>
    <p:sldId id="320" r:id="rId11"/>
    <p:sldId id="321" r:id="rId12"/>
    <p:sldId id="322" r:id="rId13"/>
    <p:sldId id="323" r:id="rId14"/>
    <p:sldId id="324" r:id="rId15"/>
    <p:sldId id="325" r:id="rId16"/>
    <p:sldId id="326" r:id="rId17"/>
    <p:sldId id="327" r:id="rId18"/>
    <p:sldId id="329" r:id="rId19"/>
    <p:sldId id="328" r:id="rId20"/>
    <p:sldId id="330" r:id="rId21"/>
    <p:sldId id="331" r:id="rId22"/>
    <p:sldId id="332" r:id="rId23"/>
    <p:sldId id="333" r:id="rId24"/>
    <p:sldId id="334" r:id="rId25"/>
    <p:sldId id="301" r:id="rId26"/>
    <p:sldId id="302" r:id="rId27"/>
    <p:sldId id="303" r:id="rId28"/>
    <p:sldId id="304" r:id="rId29"/>
    <p:sldId id="305" r:id="rId30"/>
    <p:sldId id="306" r:id="rId31"/>
    <p:sldId id="307" r:id="rId32"/>
    <p:sldId id="309" r:id="rId33"/>
    <p:sldId id="310" r:id="rId34"/>
    <p:sldId id="311" r:id="rId35"/>
    <p:sldId id="312" r:id="rId36"/>
    <p:sldId id="313" r:id="rId37"/>
    <p:sldId id="356" r:id="rId38"/>
    <p:sldId id="314" r:id="rId39"/>
    <p:sldId id="316"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88" autoAdjust="0"/>
  </p:normalViewPr>
  <p:slideViewPr>
    <p:cSldViewPr snapToGrid="0">
      <p:cViewPr varScale="1">
        <p:scale>
          <a:sx n="59" d="100"/>
          <a:sy n="59" d="100"/>
        </p:scale>
        <p:origin x="1098" y="66"/>
      </p:cViewPr>
      <p:guideLst/>
    </p:cSldViewPr>
  </p:slideViewPr>
  <p:outlineViewPr>
    <p:cViewPr>
      <p:scale>
        <a:sx n="33" d="100"/>
        <a:sy n="33" d="100"/>
      </p:scale>
      <p:origin x="0" y="-5054"/>
    </p:cViewPr>
  </p:outlineViewPr>
  <p:notesTextViewPr>
    <p:cViewPr>
      <p:scale>
        <a:sx n="1" d="1"/>
        <a:sy n="1" d="1"/>
      </p:scale>
      <p:origin x="0" y="0"/>
    </p:cViewPr>
  </p:notesTextViewPr>
  <p:sorterViewPr>
    <p:cViewPr>
      <p:scale>
        <a:sx n="100" d="100"/>
        <a:sy n="100" d="100"/>
      </p:scale>
      <p:origin x="0" y="-3120"/>
    </p:cViewPr>
  </p:sorterViewPr>
  <p:notesViewPr>
    <p:cSldViewPr snapToGrid="0">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E4D2A-8165-4EAB-BA1A-032FF84A7DC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6D19C44-DCA9-4D8C-96AE-DA9FBD59C724}">
      <dgm:prSet phldrT="[Text]"/>
      <dgm:spPr/>
      <dgm:t>
        <a:bodyPr/>
        <a:lstStyle/>
        <a:p>
          <a:r>
            <a:rPr lang="en-US" dirty="0"/>
            <a:t>SUBMISSION</a:t>
          </a:r>
        </a:p>
      </dgm:t>
    </dgm:pt>
    <dgm:pt modelId="{6BA8D5C4-8122-40F6-81DD-64558DDCF8FF}" type="parTrans" cxnId="{B71D48C6-21EF-47B9-9F43-7ADA64C8157D}">
      <dgm:prSet/>
      <dgm:spPr/>
      <dgm:t>
        <a:bodyPr/>
        <a:lstStyle/>
        <a:p>
          <a:endParaRPr lang="en-US"/>
        </a:p>
      </dgm:t>
    </dgm:pt>
    <dgm:pt modelId="{B5A71C9D-77BB-4A47-9441-6FD354776ED8}" type="sibTrans" cxnId="{B71D48C6-21EF-47B9-9F43-7ADA64C8157D}">
      <dgm:prSet/>
      <dgm:spPr/>
      <dgm:t>
        <a:bodyPr/>
        <a:lstStyle/>
        <a:p>
          <a:endParaRPr lang="en-US"/>
        </a:p>
      </dgm:t>
    </dgm:pt>
    <dgm:pt modelId="{B75E69F3-C745-4F84-9BF8-785C9D3E8B97}">
      <dgm:prSet phldrT="[Text]"/>
      <dgm:spPr/>
      <dgm:t>
        <a:bodyPr/>
        <a:lstStyle/>
        <a:p>
          <a:r>
            <a:rPr lang="en-US" dirty="0"/>
            <a:t>ASSESSMENT</a:t>
          </a:r>
        </a:p>
      </dgm:t>
    </dgm:pt>
    <dgm:pt modelId="{C2760CFD-9EB4-452F-8EC7-C24382F8F38F}" type="parTrans" cxnId="{4C7AD18F-7F6C-4D9E-8DB0-DB2A8E668F3A}">
      <dgm:prSet/>
      <dgm:spPr/>
      <dgm:t>
        <a:bodyPr/>
        <a:lstStyle/>
        <a:p>
          <a:endParaRPr lang="en-US"/>
        </a:p>
      </dgm:t>
    </dgm:pt>
    <dgm:pt modelId="{2EF65724-8669-4142-9E9A-3A83ED42F78B}" type="sibTrans" cxnId="{4C7AD18F-7F6C-4D9E-8DB0-DB2A8E668F3A}">
      <dgm:prSet/>
      <dgm:spPr/>
      <dgm:t>
        <a:bodyPr/>
        <a:lstStyle/>
        <a:p>
          <a:endParaRPr lang="en-US"/>
        </a:p>
      </dgm:t>
    </dgm:pt>
    <dgm:pt modelId="{9037ACD5-E90F-454E-967A-A4B672DE4C8F}">
      <dgm:prSet phldrT="[Text]"/>
      <dgm:spPr/>
      <dgm:t>
        <a:bodyPr/>
        <a:lstStyle/>
        <a:p>
          <a:r>
            <a:rPr lang="en-US" dirty="0"/>
            <a:t>DECISION</a:t>
          </a:r>
        </a:p>
      </dgm:t>
    </dgm:pt>
    <dgm:pt modelId="{FC90C6BE-2E05-4BCB-A43B-CA6621BF9D44}" type="parTrans" cxnId="{9E071A39-E4D3-4FF6-8D05-4C28636B3F93}">
      <dgm:prSet/>
      <dgm:spPr/>
      <dgm:t>
        <a:bodyPr/>
        <a:lstStyle/>
        <a:p>
          <a:endParaRPr lang="en-US"/>
        </a:p>
      </dgm:t>
    </dgm:pt>
    <dgm:pt modelId="{83EDD3E2-CEEA-4458-878E-911B245D9DFE}" type="sibTrans" cxnId="{9E071A39-E4D3-4FF6-8D05-4C28636B3F93}">
      <dgm:prSet/>
      <dgm:spPr/>
      <dgm:t>
        <a:bodyPr/>
        <a:lstStyle/>
        <a:p>
          <a:endParaRPr lang="en-US"/>
        </a:p>
      </dgm:t>
    </dgm:pt>
    <dgm:pt modelId="{D77419B0-0D8F-4D0C-B74A-6D8F37741FD7}" type="pres">
      <dgm:prSet presAssocID="{505E4D2A-8165-4EAB-BA1A-032FF84A7DCA}" presName="Name0" presStyleCnt="0">
        <dgm:presLayoutVars>
          <dgm:chMax val="11"/>
          <dgm:chPref val="11"/>
          <dgm:dir/>
          <dgm:resizeHandles/>
        </dgm:presLayoutVars>
      </dgm:prSet>
      <dgm:spPr/>
    </dgm:pt>
    <dgm:pt modelId="{009F8A1C-1D7B-4A96-870A-7CC6B133F46C}" type="pres">
      <dgm:prSet presAssocID="{9037ACD5-E90F-454E-967A-A4B672DE4C8F}" presName="Accent3" presStyleCnt="0"/>
      <dgm:spPr/>
    </dgm:pt>
    <dgm:pt modelId="{CFB7EBED-23B9-4BD7-9A7D-5F35C54557E4}" type="pres">
      <dgm:prSet presAssocID="{9037ACD5-E90F-454E-967A-A4B672DE4C8F}" presName="Accent" presStyleLbl="node1" presStyleIdx="0" presStyleCnt="3"/>
      <dgm:spPr/>
    </dgm:pt>
    <dgm:pt modelId="{5D42B3FE-0806-497C-ADD8-34DFDDD6CBDF}" type="pres">
      <dgm:prSet presAssocID="{9037ACD5-E90F-454E-967A-A4B672DE4C8F}" presName="ParentBackground3" presStyleCnt="0"/>
      <dgm:spPr/>
    </dgm:pt>
    <dgm:pt modelId="{02E91F72-9F7F-4A6B-B03D-45BDAF6EED40}" type="pres">
      <dgm:prSet presAssocID="{9037ACD5-E90F-454E-967A-A4B672DE4C8F}" presName="ParentBackground" presStyleLbl="fgAcc1" presStyleIdx="0" presStyleCnt="3"/>
      <dgm:spPr/>
    </dgm:pt>
    <dgm:pt modelId="{49E06335-B7E6-4C92-A0A7-AB7B878808F1}" type="pres">
      <dgm:prSet presAssocID="{9037ACD5-E90F-454E-967A-A4B672DE4C8F}" presName="Parent3" presStyleLbl="revTx" presStyleIdx="0" presStyleCnt="0">
        <dgm:presLayoutVars>
          <dgm:chMax val="1"/>
          <dgm:chPref val="1"/>
          <dgm:bulletEnabled val="1"/>
        </dgm:presLayoutVars>
      </dgm:prSet>
      <dgm:spPr/>
    </dgm:pt>
    <dgm:pt modelId="{32D0A8E8-FAD7-44CF-ACAC-B80177A71F96}" type="pres">
      <dgm:prSet presAssocID="{B75E69F3-C745-4F84-9BF8-785C9D3E8B97}" presName="Accent2" presStyleCnt="0"/>
      <dgm:spPr/>
    </dgm:pt>
    <dgm:pt modelId="{E72ADE44-A1C2-4F0C-9735-06A95B410DED}" type="pres">
      <dgm:prSet presAssocID="{B75E69F3-C745-4F84-9BF8-785C9D3E8B97}" presName="Accent" presStyleLbl="node1" presStyleIdx="1" presStyleCnt="3"/>
      <dgm:spPr/>
    </dgm:pt>
    <dgm:pt modelId="{37C6C45D-00BA-459B-9145-327848F3809C}" type="pres">
      <dgm:prSet presAssocID="{B75E69F3-C745-4F84-9BF8-785C9D3E8B97}" presName="ParentBackground2" presStyleCnt="0"/>
      <dgm:spPr/>
    </dgm:pt>
    <dgm:pt modelId="{A42049AE-6861-40FD-AC99-953123FB44DD}" type="pres">
      <dgm:prSet presAssocID="{B75E69F3-C745-4F84-9BF8-785C9D3E8B97}" presName="ParentBackground" presStyleLbl="fgAcc1" presStyleIdx="1" presStyleCnt="3"/>
      <dgm:spPr/>
    </dgm:pt>
    <dgm:pt modelId="{CCB158F5-2624-4196-AD3E-F3A350E2E6CA}" type="pres">
      <dgm:prSet presAssocID="{B75E69F3-C745-4F84-9BF8-785C9D3E8B97}" presName="Parent2" presStyleLbl="revTx" presStyleIdx="0" presStyleCnt="0">
        <dgm:presLayoutVars>
          <dgm:chMax val="1"/>
          <dgm:chPref val="1"/>
          <dgm:bulletEnabled val="1"/>
        </dgm:presLayoutVars>
      </dgm:prSet>
      <dgm:spPr/>
    </dgm:pt>
    <dgm:pt modelId="{D7759282-357D-4C1B-9556-003BBCEC6253}" type="pres">
      <dgm:prSet presAssocID="{E6D19C44-DCA9-4D8C-96AE-DA9FBD59C724}" presName="Accent1" presStyleCnt="0"/>
      <dgm:spPr/>
    </dgm:pt>
    <dgm:pt modelId="{9516E8F4-11D2-4827-BB06-3543D5FCBDAB}" type="pres">
      <dgm:prSet presAssocID="{E6D19C44-DCA9-4D8C-96AE-DA9FBD59C724}" presName="Accent" presStyleLbl="node1" presStyleIdx="2" presStyleCnt="3"/>
      <dgm:spPr/>
    </dgm:pt>
    <dgm:pt modelId="{3A2D1C45-D739-4BC2-B503-D751A39EBFAA}" type="pres">
      <dgm:prSet presAssocID="{E6D19C44-DCA9-4D8C-96AE-DA9FBD59C724}" presName="ParentBackground1" presStyleCnt="0"/>
      <dgm:spPr/>
    </dgm:pt>
    <dgm:pt modelId="{AB802447-9B24-4164-9FAD-5A7A3BAB9036}" type="pres">
      <dgm:prSet presAssocID="{E6D19C44-DCA9-4D8C-96AE-DA9FBD59C724}" presName="ParentBackground" presStyleLbl="fgAcc1" presStyleIdx="2" presStyleCnt="3"/>
      <dgm:spPr/>
    </dgm:pt>
    <dgm:pt modelId="{0ACD7118-79F8-40D9-883D-4DCBA342FB37}" type="pres">
      <dgm:prSet presAssocID="{E6D19C44-DCA9-4D8C-96AE-DA9FBD59C724}" presName="Parent1" presStyleLbl="revTx" presStyleIdx="0" presStyleCnt="0">
        <dgm:presLayoutVars>
          <dgm:chMax val="1"/>
          <dgm:chPref val="1"/>
          <dgm:bulletEnabled val="1"/>
        </dgm:presLayoutVars>
      </dgm:prSet>
      <dgm:spPr/>
    </dgm:pt>
  </dgm:ptLst>
  <dgm:cxnLst>
    <dgm:cxn modelId="{AF42330F-86CC-4D6C-B09F-9C53821808C0}" type="presOf" srcId="{9037ACD5-E90F-454E-967A-A4B672DE4C8F}" destId="{49E06335-B7E6-4C92-A0A7-AB7B878808F1}" srcOrd="1" destOrd="0" presId="urn:microsoft.com/office/officeart/2011/layout/CircleProcess"/>
    <dgm:cxn modelId="{5186BE2E-4E10-4D3E-A81C-53C54782F269}" type="presOf" srcId="{9037ACD5-E90F-454E-967A-A4B672DE4C8F}" destId="{02E91F72-9F7F-4A6B-B03D-45BDAF6EED40}" srcOrd="0" destOrd="0" presId="urn:microsoft.com/office/officeart/2011/layout/CircleProcess"/>
    <dgm:cxn modelId="{35946036-49F0-494E-99F1-819203B2E8CB}" type="presOf" srcId="{B75E69F3-C745-4F84-9BF8-785C9D3E8B97}" destId="{A42049AE-6861-40FD-AC99-953123FB44DD}" srcOrd="0" destOrd="0" presId="urn:microsoft.com/office/officeart/2011/layout/CircleProcess"/>
    <dgm:cxn modelId="{9E071A39-E4D3-4FF6-8D05-4C28636B3F93}" srcId="{505E4D2A-8165-4EAB-BA1A-032FF84A7DCA}" destId="{9037ACD5-E90F-454E-967A-A4B672DE4C8F}" srcOrd="2" destOrd="0" parTransId="{FC90C6BE-2E05-4BCB-A43B-CA6621BF9D44}" sibTransId="{83EDD3E2-CEEA-4458-878E-911B245D9DFE}"/>
    <dgm:cxn modelId="{E331EF42-D4AC-4A87-926A-C6571775F654}" type="presOf" srcId="{E6D19C44-DCA9-4D8C-96AE-DA9FBD59C724}" destId="{AB802447-9B24-4164-9FAD-5A7A3BAB9036}" srcOrd="0" destOrd="0" presId="urn:microsoft.com/office/officeart/2011/layout/CircleProcess"/>
    <dgm:cxn modelId="{C28AEF6A-525A-4CDF-B8E9-E900DE274E9E}" type="presOf" srcId="{B75E69F3-C745-4F84-9BF8-785C9D3E8B97}" destId="{CCB158F5-2624-4196-AD3E-F3A350E2E6CA}" srcOrd="1" destOrd="0" presId="urn:microsoft.com/office/officeart/2011/layout/CircleProcess"/>
    <dgm:cxn modelId="{E655BE89-D8D6-4155-AE0C-E42914AC1F28}" type="presOf" srcId="{505E4D2A-8165-4EAB-BA1A-032FF84A7DCA}" destId="{D77419B0-0D8F-4D0C-B74A-6D8F37741FD7}" srcOrd="0" destOrd="0" presId="urn:microsoft.com/office/officeart/2011/layout/CircleProcess"/>
    <dgm:cxn modelId="{4C7AD18F-7F6C-4D9E-8DB0-DB2A8E668F3A}" srcId="{505E4D2A-8165-4EAB-BA1A-032FF84A7DCA}" destId="{B75E69F3-C745-4F84-9BF8-785C9D3E8B97}" srcOrd="1" destOrd="0" parTransId="{C2760CFD-9EB4-452F-8EC7-C24382F8F38F}" sibTransId="{2EF65724-8669-4142-9E9A-3A83ED42F78B}"/>
    <dgm:cxn modelId="{B71D48C6-21EF-47B9-9F43-7ADA64C8157D}" srcId="{505E4D2A-8165-4EAB-BA1A-032FF84A7DCA}" destId="{E6D19C44-DCA9-4D8C-96AE-DA9FBD59C724}" srcOrd="0" destOrd="0" parTransId="{6BA8D5C4-8122-40F6-81DD-64558DDCF8FF}" sibTransId="{B5A71C9D-77BB-4A47-9441-6FD354776ED8}"/>
    <dgm:cxn modelId="{1467F9F4-A0EB-47A0-AD4C-189E019A22CC}" type="presOf" srcId="{E6D19C44-DCA9-4D8C-96AE-DA9FBD59C724}" destId="{0ACD7118-79F8-40D9-883D-4DCBA342FB37}" srcOrd="1" destOrd="0" presId="urn:microsoft.com/office/officeart/2011/layout/CircleProcess"/>
    <dgm:cxn modelId="{50DE3958-B31A-46FA-933D-538EFBCCBFE8}" type="presParOf" srcId="{D77419B0-0D8F-4D0C-B74A-6D8F37741FD7}" destId="{009F8A1C-1D7B-4A96-870A-7CC6B133F46C}" srcOrd="0" destOrd="0" presId="urn:microsoft.com/office/officeart/2011/layout/CircleProcess"/>
    <dgm:cxn modelId="{7971035B-6E62-4917-8AEB-BD92F36C4E36}" type="presParOf" srcId="{009F8A1C-1D7B-4A96-870A-7CC6B133F46C}" destId="{CFB7EBED-23B9-4BD7-9A7D-5F35C54557E4}" srcOrd="0" destOrd="0" presId="urn:microsoft.com/office/officeart/2011/layout/CircleProcess"/>
    <dgm:cxn modelId="{92ADC02E-45B5-4F0F-9822-13C8F3907C92}" type="presParOf" srcId="{D77419B0-0D8F-4D0C-B74A-6D8F37741FD7}" destId="{5D42B3FE-0806-497C-ADD8-34DFDDD6CBDF}" srcOrd="1" destOrd="0" presId="urn:microsoft.com/office/officeart/2011/layout/CircleProcess"/>
    <dgm:cxn modelId="{399DE423-C69D-4F6E-94C1-D66AF9956FBA}" type="presParOf" srcId="{5D42B3FE-0806-497C-ADD8-34DFDDD6CBDF}" destId="{02E91F72-9F7F-4A6B-B03D-45BDAF6EED40}" srcOrd="0" destOrd="0" presId="urn:microsoft.com/office/officeart/2011/layout/CircleProcess"/>
    <dgm:cxn modelId="{F6E56DFD-989A-4806-B207-F2337BDF42DB}" type="presParOf" srcId="{D77419B0-0D8F-4D0C-B74A-6D8F37741FD7}" destId="{49E06335-B7E6-4C92-A0A7-AB7B878808F1}" srcOrd="2" destOrd="0" presId="urn:microsoft.com/office/officeart/2011/layout/CircleProcess"/>
    <dgm:cxn modelId="{06E28B81-93FC-493C-820A-B40DB99A6B83}" type="presParOf" srcId="{D77419B0-0D8F-4D0C-B74A-6D8F37741FD7}" destId="{32D0A8E8-FAD7-44CF-ACAC-B80177A71F96}" srcOrd="3" destOrd="0" presId="urn:microsoft.com/office/officeart/2011/layout/CircleProcess"/>
    <dgm:cxn modelId="{21B3A0F4-9DF5-4F85-913D-DD740043230C}" type="presParOf" srcId="{32D0A8E8-FAD7-44CF-ACAC-B80177A71F96}" destId="{E72ADE44-A1C2-4F0C-9735-06A95B410DED}" srcOrd="0" destOrd="0" presId="urn:microsoft.com/office/officeart/2011/layout/CircleProcess"/>
    <dgm:cxn modelId="{A05ACEB5-3EC0-4D8D-861E-A0C3F67D76DF}" type="presParOf" srcId="{D77419B0-0D8F-4D0C-B74A-6D8F37741FD7}" destId="{37C6C45D-00BA-459B-9145-327848F3809C}" srcOrd="4" destOrd="0" presId="urn:microsoft.com/office/officeart/2011/layout/CircleProcess"/>
    <dgm:cxn modelId="{A9FA2E4B-4287-4467-9718-B376AB28C012}" type="presParOf" srcId="{37C6C45D-00BA-459B-9145-327848F3809C}" destId="{A42049AE-6861-40FD-AC99-953123FB44DD}" srcOrd="0" destOrd="0" presId="urn:microsoft.com/office/officeart/2011/layout/CircleProcess"/>
    <dgm:cxn modelId="{7A10EE7C-A2D9-4098-AC68-9279115DDA44}" type="presParOf" srcId="{D77419B0-0D8F-4D0C-B74A-6D8F37741FD7}" destId="{CCB158F5-2624-4196-AD3E-F3A350E2E6CA}" srcOrd="5" destOrd="0" presId="urn:microsoft.com/office/officeart/2011/layout/CircleProcess"/>
    <dgm:cxn modelId="{48243D2C-D8C0-4D63-8C77-FD3890FFCEA1}" type="presParOf" srcId="{D77419B0-0D8F-4D0C-B74A-6D8F37741FD7}" destId="{D7759282-357D-4C1B-9556-003BBCEC6253}" srcOrd="6" destOrd="0" presId="urn:microsoft.com/office/officeart/2011/layout/CircleProcess"/>
    <dgm:cxn modelId="{63C0ECE8-AF1E-4E5E-84D1-05F92C2570F8}" type="presParOf" srcId="{D7759282-357D-4C1B-9556-003BBCEC6253}" destId="{9516E8F4-11D2-4827-BB06-3543D5FCBDAB}" srcOrd="0" destOrd="0" presId="urn:microsoft.com/office/officeart/2011/layout/CircleProcess"/>
    <dgm:cxn modelId="{7BBBF631-7E03-40AB-AFF9-F17B268B59CF}" type="presParOf" srcId="{D77419B0-0D8F-4D0C-B74A-6D8F37741FD7}" destId="{3A2D1C45-D739-4BC2-B503-D751A39EBFAA}" srcOrd="7" destOrd="0" presId="urn:microsoft.com/office/officeart/2011/layout/CircleProcess"/>
    <dgm:cxn modelId="{B10BEF25-2A57-4839-8D83-2185F60A04C1}" type="presParOf" srcId="{3A2D1C45-D739-4BC2-B503-D751A39EBFAA}" destId="{AB802447-9B24-4164-9FAD-5A7A3BAB9036}" srcOrd="0" destOrd="0" presId="urn:microsoft.com/office/officeart/2011/layout/CircleProcess"/>
    <dgm:cxn modelId="{B35F672A-8C43-4FCD-9792-68C89929019D}" type="presParOf" srcId="{D77419B0-0D8F-4D0C-B74A-6D8F37741FD7}" destId="{0ACD7118-79F8-40D9-883D-4DCBA342FB3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7EBED-23B9-4BD7-9A7D-5F35C54557E4}">
      <dsp:nvSpPr>
        <dsp:cNvPr id="0" name=""/>
        <dsp:cNvSpPr/>
      </dsp:nvSpPr>
      <dsp:spPr>
        <a:xfrm>
          <a:off x="6896049" y="642799"/>
          <a:ext cx="1702758" cy="170307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91F72-9F7F-4A6B-B03D-45BDAF6EED40}">
      <dsp:nvSpPr>
        <dsp:cNvPr id="0" name=""/>
        <dsp:cNvSpPr/>
      </dsp:nvSpPr>
      <dsp:spPr>
        <a:xfrm>
          <a:off x="6952586" y="699578"/>
          <a:ext cx="1589684" cy="158951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DECISION</a:t>
          </a:r>
        </a:p>
      </dsp:txBody>
      <dsp:txXfrm>
        <a:off x="7179842" y="926694"/>
        <a:ext cx="1135172" cy="1135282"/>
      </dsp:txXfrm>
    </dsp:sp>
    <dsp:sp modelId="{E72ADE44-A1C2-4F0C-9735-06A95B410DED}">
      <dsp:nvSpPr>
        <dsp:cNvPr id="0" name=""/>
        <dsp:cNvSpPr/>
      </dsp:nvSpPr>
      <dsp:spPr>
        <a:xfrm rot="2700000">
          <a:off x="5138250" y="644857"/>
          <a:ext cx="1698657" cy="1698657"/>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049AE-6861-40FD-AC99-953123FB44DD}">
      <dsp:nvSpPr>
        <dsp:cNvPr id="0" name=""/>
        <dsp:cNvSpPr/>
      </dsp:nvSpPr>
      <dsp:spPr>
        <a:xfrm>
          <a:off x="5192736" y="699578"/>
          <a:ext cx="1589684" cy="158951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a:t>
          </a:r>
        </a:p>
      </dsp:txBody>
      <dsp:txXfrm>
        <a:off x="5419992" y="926694"/>
        <a:ext cx="1135172" cy="1135282"/>
      </dsp:txXfrm>
    </dsp:sp>
    <dsp:sp modelId="{9516E8F4-11D2-4827-BB06-3543D5FCBDAB}">
      <dsp:nvSpPr>
        <dsp:cNvPr id="0" name=""/>
        <dsp:cNvSpPr/>
      </dsp:nvSpPr>
      <dsp:spPr>
        <a:xfrm rot="2700000">
          <a:off x="3378400" y="644857"/>
          <a:ext cx="1698657" cy="1698657"/>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02447-9B24-4164-9FAD-5A7A3BAB9036}">
      <dsp:nvSpPr>
        <dsp:cNvPr id="0" name=""/>
        <dsp:cNvSpPr/>
      </dsp:nvSpPr>
      <dsp:spPr>
        <a:xfrm>
          <a:off x="3432886" y="699578"/>
          <a:ext cx="1589684" cy="158951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SUBMISSION</a:t>
          </a:r>
        </a:p>
      </dsp:txBody>
      <dsp:txXfrm>
        <a:off x="3660142" y="926694"/>
        <a:ext cx="1135172" cy="113528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82F98B-3DC8-431B-BBBF-B7C2B94E730B}" type="datetimeFigureOut">
              <a:rPr lang="en-US" smtClean="0"/>
              <a:t>3/25/2026</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7300D2-6E0D-49B5-9AB1-C6683F5C846D}" type="datetimeFigureOut">
              <a:rPr lang="en-US" smtClean="0"/>
              <a:t>3/25/2026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44498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025FD9-6782-4777-BD37-B8EEBEF1E497}" type="slidenum">
              <a:rPr lang="en-US" smtClean="0"/>
              <a:t>10</a:t>
            </a:fld>
            <a:endParaRPr lang="en-US" dirty="0"/>
          </a:p>
        </p:txBody>
      </p:sp>
    </p:spTree>
    <p:extLst>
      <p:ext uri="{BB962C8B-B14F-4D97-AF65-F5344CB8AC3E}">
        <p14:creationId xmlns:p14="http://schemas.microsoft.com/office/powerpoint/2010/main" val="324677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11</a:t>
            </a:fld>
            <a:endParaRPr lang="en-US" dirty="0"/>
          </a:p>
        </p:txBody>
      </p:sp>
    </p:spTree>
    <p:extLst>
      <p:ext uri="{BB962C8B-B14F-4D97-AF65-F5344CB8AC3E}">
        <p14:creationId xmlns:p14="http://schemas.microsoft.com/office/powerpoint/2010/main" val="189111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5FD9-6782-4777-BD37-B8EEBEF1E497}" type="slidenum">
              <a:rPr lang="en-US" smtClean="0"/>
              <a:t>12</a:t>
            </a:fld>
            <a:endParaRPr lang="en-US" dirty="0"/>
          </a:p>
        </p:txBody>
      </p:sp>
    </p:spTree>
    <p:extLst>
      <p:ext uri="{BB962C8B-B14F-4D97-AF65-F5344CB8AC3E}">
        <p14:creationId xmlns:p14="http://schemas.microsoft.com/office/powerpoint/2010/main" val="4247948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13</a:t>
            </a:fld>
            <a:endParaRPr lang="en-US" dirty="0"/>
          </a:p>
        </p:txBody>
      </p:sp>
    </p:spTree>
    <p:extLst>
      <p:ext uri="{BB962C8B-B14F-4D97-AF65-F5344CB8AC3E}">
        <p14:creationId xmlns:p14="http://schemas.microsoft.com/office/powerpoint/2010/main" val="15965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14</a:t>
            </a:fld>
            <a:endParaRPr lang="en-US" dirty="0"/>
          </a:p>
        </p:txBody>
      </p:sp>
    </p:spTree>
    <p:extLst>
      <p:ext uri="{BB962C8B-B14F-4D97-AF65-F5344CB8AC3E}">
        <p14:creationId xmlns:p14="http://schemas.microsoft.com/office/powerpoint/2010/main" val="92228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15</a:t>
            </a:fld>
            <a:endParaRPr lang="en-US" dirty="0"/>
          </a:p>
        </p:txBody>
      </p:sp>
    </p:spTree>
    <p:extLst>
      <p:ext uri="{BB962C8B-B14F-4D97-AF65-F5344CB8AC3E}">
        <p14:creationId xmlns:p14="http://schemas.microsoft.com/office/powerpoint/2010/main" val="329184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F7025FD9-6782-4777-BD37-B8EEBEF1E497}" type="slidenum">
              <a:rPr lang="en-US" smtClean="0"/>
              <a:t>16</a:t>
            </a:fld>
            <a:endParaRPr lang="en-US" dirty="0"/>
          </a:p>
        </p:txBody>
      </p:sp>
    </p:spTree>
    <p:extLst>
      <p:ext uri="{BB962C8B-B14F-4D97-AF65-F5344CB8AC3E}">
        <p14:creationId xmlns:p14="http://schemas.microsoft.com/office/powerpoint/2010/main" val="71201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17</a:t>
            </a:fld>
            <a:endParaRPr lang="en-US" dirty="0"/>
          </a:p>
        </p:txBody>
      </p:sp>
    </p:spTree>
    <p:extLst>
      <p:ext uri="{BB962C8B-B14F-4D97-AF65-F5344CB8AC3E}">
        <p14:creationId xmlns:p14="http://schemas.microsoft.com/office/powerpoint/2010/main" val="2518289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18</a:t>
            </a:fld>
            <a:endParaRPr lang="en-US" dirty="0"/>
          </a:p>
        </p:txBody>
      </p:sp>
    </p:spTree>
    <p:extLst>
      <p:ext uri="{BB962C8B-B14F-4D97-AF65-F5344CB8AC3E}">
        <p14:creationId xmlns:p14="http://schemas.microsoft.com/office/powerpoint/2010/main" val="11074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19</a:t>
            </a:fld>
            <a:endParaRPr lang="en-US" dirty="0"/>
          </a:p>
        </p:txBody>
      </p:sp>
    </p:spTree>
    <p:extLst>
      <p:ext uri="{BB962C8B-B14F-4D97-AF65-F5344CB8AC3E}">
        <p14:creationId xmlns:p14="http://schemas.microsoft.com/office/powerpoint/2010/main" val="59395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252093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20</a:t>
            </a:fld>
            <a:endParaRPr lang="en-US" dirty="0"/>
          </a:p>
        </p:txBody>
      </p:sp>
    </p:spTree>
    <p:extLst>
      <p:ext uri="{BB962C8B-B14F-4D97-AF65-F5344CB8AC3E}">
        <p14:creationId xmlns:p14="http://schemas.microsoft.com/office/powerpoint/2010/main" val="143277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21</a:t>
            </a:fld>
            <a:endParaRPr lang="en-US" dirty="0"/>
          </a:p>
        </p:txBody>
      </p:sp>
    </p:spTree>
    <p:extLst>
      <p:ext uri="{BB962C8B-B14F-4D97-AF65-F5344CB8AC3E}">
        <p14:creationId xmlns:p14="http://schemas.microsoft.com/office/powerpoint/2010/main" val="2237527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22</a:t>
            </a:fld>
            <a:endParaRPr lang="en-US" dirty="0"/>
          </a:p>
        </p:txBody>
      </p:sp>
    </p:spTree>
    <p:extLst>
      <p:ext uri="{BB962C8B-B14F-4D97-AF65-F5344CB8AC3E}">
        <p14:creationId xmlns:p14="http://schemas.microsoft.com/office/powerpoint/2010/main" val="158093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23</a:t>
            </a:fld>
            <a:endParaRPr lang="en-US" dirty="0"/>
          </a:p>
        </p:txBody>
      </p:sp>
    </p:spTree>
    <p:extLst>
      <p:ext uri="{BB962C8B-B14F-4D97-AF65-F5344CB8AC3E}">
        <p14:creationId xmlns:p14="http://schemas.microsoft.com/office/powerpoint/2010/main" val="2848132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24</a:t>
            </a:fld>
            <a:endParaRPr lang="en-US" dirty="0"/>
          </a:p>
        </p:txBody>
      </p:sp>
    </p:spTree>
    <p:extLst>
      <p:ext uri="{BB962C8B-B14F-4D97-AF65-F5344CB8AC3E}">
        <p14:creationId xmlns:p14="http://schemas.microsoft.com/office/powerpoint/2010/main" val="20243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25</a:t>
            </a:fld>
            <a:endParaRPr lang="en-US" dirty="0"/>
          </a:p>
        </p:txBody>
      </p:sp>
    </p:spTree>
    <p:extLst>
      <p:ext uri="{BB962C8B-B14F-4D97-AF65-F5344CB8AC3E}">
        <p14:creationId xmlns:p14="http://schemas.microsoft.com/office/powerpoint/2010/main" val="63493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26</a:t>
            </a:fld>
            <a:endParaRPr lang="en-US" dirty="0"/>
          </a:p>
        </p:txBody>
      </p:sp>
    </p:spTree>
    <p:extLst>
      <p:ext uri="{BB962C8B-B14F-4D97-AF65-F5344CB8AC3E}">
        <p14:creationId xmlns:p14="http://schemas.microsoft.com/office/powerpoint/2010/main" val="66254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27</a:t>
            </a:fld>
            <a:endParaRPr lang="en-US" dirty="0"/>
          </a:p>
        </p:txBody>
      </p:sp>
    </p:spTree>
    <p:extLst>
      <p:ext uri="{BB962C8B-B14F-4D97-AF65-F5344CB8AC3E}">
        <p14:creationId xmlns:p14="http://schemas.microsoft.com/office/powerpoint/2010/main" val="405694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704847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29</a:t>
            </a:fld>
            <a:endParaRPr lang="en-US" dirty="0"/>
          </a:p>
        </p:txBody>
      </p:sp>
    </p:spTree>
    <p:extLst>
      <p:ext uri="{BB962C8B-B14F-4D97-AF65-F5344CB8AC3E}">
        <p14:creationId xmlns:p14="http://schemas.microsoft.com/office/powerpoint/2010/main" val="404131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a:t>
            </a:fld>
            <a:endParaRPr lang="en-US" dirty="0"/>
          </a:p>
        </p:txBody>
      </p:sp>
    </p:spTree>
    <p:extLst>
      <p:ext uri="{BB962C8B-B14F-4D97-AF65-F5344CB8AC3E}">
        <p14:creationId xmlns:p14="http://schemas.microsoft.com/office/powerpoint/2010/main" val="220238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30</a:t>
            </a:fld>
            <a:endParaRPr lang="en-US" dirty="0"/>
          </a:p>
        </p:txBody>
      </p:sp>
    </p:spTree>
    <p:extLst>
      <p:ext uri="{BB962C8B-B14F-4D97-AF65-F5344CB8AC3E}">
        <p14:creationId xmlns:p14="http://schemas.microsoft.com/office/powerpoint/2010/main" val="2279040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31</a:t>
            </a:fld>
            <a:endParaRPr lang="en-US" dirty="0"/>
          </a:p>
        </p:txBody>
      </p:sp>
    </p:spTree>
    <p:extLst>
      <p:ext uri="{BB962C8B-B14F-4D97-AF65-F5344CB8AC3E}">
        <p14:creationId xmlns:p14="http://schemas.microsoft.com/office/powerpoint/2010/main" val="2833808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32</a:t>
            </a:fld>
            <a:endParaRPr lang="en-US" dirty="0"/>
          </a:p>
        </p:txBody>
      </p:sp>
    </p:spTree>
    <p:extLst>
      <p:ext uri="{BB962C8B-B14F-4D97-AF65-F5344CB8AC3E}">
        <p14:creationId xmlns:p14="http://schemas.microsoft.com/office/powerpoint/2010/main" val="2781870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33</a:t>
            </a:fld>
            <a:endParaRPr lang="en-US" dirty="0"/>
          </a:p>
        </p:txBody>
      </p:sp>
    </p:spTree>
    <p:extLst>
      <p:ext uri="{BB962C8B-B14F-4D97-AF65-F5344CB8AC3E}">
        <p14:creationId xmlns:p14="http://schemas.microsoft.com/office/powerpoint/2010/main" val="68198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34</a:t>
            </a:fld>
            <a:endParaRPr lang="en-US" dirty="0"/>
          </a:p>
        </p:txBody>
      </p:sp>
    </p:spTree>
    <p:extLst>
      <p:ext uri="{BB962C8B-B14F-4D97-AF65-F5344CB8AC3E}">
        <p14:creationId xmlns:p14="http://schemas.microsoft.com/office/powerpoint/2010/main" val="3786702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35</a:t>
            </a:fld>
            <a:endParaRPr lang="en-US" dirty="0"/>
          </a:p>
        </p:txBody>
      </p:sp>
    </p:spTree>
    <p:extLst>
      <p:ext uri="{BB962C8B-B14F-4D97-AF65-F5344CB8AC3E}">
        <p14:creationId xmlns:p14="http://schemas.microsoft.com/office/powerpoint/2010/main" val="276350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36</a:t>
            </a:fld>
            <a:endParaRPr lang="en-US" dirty="0"/>
          </a:p>
        </p:txBody>
      </p:sp>
    </p:spTree>
    <p:extLst>
      <p:ext uri="{BB962C8B-B14F-4D97-AF65-F5344CB8AC3E}">
        <p14:creationId xmlns:p14="http://schemas.microsoft.com/office/powerpoint/2010/main" val="3142735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37</a:t>
            </a:fld>
            <a:endParaRPr lang="en-US" dirty="0"/>
          </a:p>
        </p:txBody>
      </p:sp>
    </p:spTree>
    <p:extLst>
      <p:ext uri="{BB962C8B-B14F-4D97-AF65-F5344CB8AC3E}">
        <p14:creationId xmlns:p14="http://schemas.microsoft.com/office/powerpoint/2010/main" val="2551511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38</a:t>
            </a:fld>
            <a:endParaRPr lang="en-US" dirty="0"/>
          </a:p>
        </p:txBody>
      </p:sp>
    </p:spTree>
    <p:extLst>
      <p:ext uri="{BB962C8B-B14F-4D97-AF65-F5344CB8AC3E}">
        <p14:creationId xmlns:p14="http://schemas.microsoft.com/office/powerpoint/2010/main" val="258917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39</a:t>
            </a:fld>
            <a:endParaRPr lang="en-US" dirty="0"/>
          </a:p>
        </p:txBody>
      </p:sp>
    </p:spTree>
    <p:extLst>
      <p:ext uri="{BB962C8B-B14F-4D97-AF65-F5344CB8AC3E}">
        <p14:creationId xmlns:p14="http://schemas.microsoft.com/office/powerpoint/2010/main" val="414468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5FD9-6782-4777-BD37-B8EEBEF1E497}" type="slidenum">
              <a:rPr lang="en-US" smtClean="0"/>
              <a:t>4</a:t>
            </a:fld>
            <a:endParaRPr lang="en-US" dirty="0"/>
          </a:p>
        </p:txBody>
      </p:sp>
    </p:spTree>
    <p:extLst>
      <p:ext uri="{BB962C8B-B14F-4D97-AF65-F5344CB8AC3E}">
        <p14:creationId xmlns:p14="http://schemas.microsoft.com/office/powerpoint/2010/main" val="137168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5</a:t>
            </a:fld>
            <a:endParaRPr lang="en-US" dirty="0"/>
          </a:p>
        </p:txBody>
      </p:sp>
    </p:spTree>
    <p:extLst>
      <p:ext uri="{BB962C8B-B14F-4D97-AF65-F5344CB8AC3E}">
        <p14:creationId xmlns:p14="http://schemas.microsoft.com/office/powerpoint/2010/main" val="37785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6</a:t>
            </a:fld>
            <a:endParaRPr lang="en-US" dirty="0"/>
          </a:p>
        </p:txBody>
      </p:sp>
    </p:spTree>
    <p:extLst>
      <p:ext uri="{BB962C8B-B14F-4D97-AF65-F5344CB8AC3E}">
        <p14:creationId xmlns:p14="http://schemas.microsoft.com/office/powerpoint/2010/main" val="344727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7</a:t>
            </a:fld>
            <a:endParaRPr lang="en-US" dirty="0"/>
          </a:p>
        </p:txBody>
      </p:sp>
    </p:spTree>
    <p:extLst>
      <p:ext uri="{BB962C8B-B14F-4D97-AF65-F5344CB8AC3E}">
        <p14:creationId xmlns:p14="http://schemas.microsoft.com/office/powerpoint/2010/main" val="205879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5FD9-6782-4777-BD37-B8EEBEF1E497}" type="slidenum">
              <a:rPr lang="en-US" smtClean="0"/>
              <a:t>8</a:t>
            </a:fld>
            <a:endParaRPr lang="en-US" dirty="0"/>
          </a:p>
        </p:txBody>
      </p:sp>
    </p:spTree>
    <p:extLst>
      <p:ext uri="{BB962C8B-B14F-4D97-AF65-F5344CB8AC3E}">
        <p14:creationId xmlns:p14="http://schemas.microsoft.com/office/powerpoint/2010/main" val="56740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025FD9-6782-4777-BD37-B8EEBEF1E497}" type="slidenum">
              <a:rPr lang="en-US" smtClean="0"/>
              <a:t>9</a:t>
            </a:fld>
            <a:endParaRPr lang="en-US" dirty="0"/>
          </a:p>
        </p:txBody>
      </p:sp>
    </p:spTree>
    <p:extLst>
      <p:ext uri="{BB962C8B-B14F-4D97-AF65-F5344CB8AC3E}">
        <p14:creationId xmlns:p14="http://schemas.microsoft.com/office/powerpoint/2010/main" val="57915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JM"/>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JM"/>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A8A3A8-4B30-4ADD-BB76-2D1C2F0B5AC5}" type="datetime1">
              <a:rPr lang="en-US" smtClean="0"/>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16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6A664-ACD2-4DDD-AFFF-72A6D281BE92}" type="datetime1">
              <a:rPr lang="en-US" smtClean="0"/>
              <a:t>3/25/2026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78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F01C34-D35A-4BCD-ABD9-E49F625F592C}" type="datetime1">
              <a:rPr lang="en-US" smtClean="0"/>
              <a:t>3/25/2026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876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303582435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C0C3575-5BBF-47F7-A8E0-3621569F0FBB}" type="datetime1">
              <a:rPr lang="en-US" smtClean="0"/>
              <a:t>3/25/2026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E68D8D-ED64-45BF-95DA-42C56B66C63E}" type="datetime1">
              <a:rPr lang="en-US" smtClean="0"/>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881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D23832-1E0B-4C5E-AF31-9B64868FBC1B}" type="datetime1">
              <a:rPr lang="en-US" smtClean="0"/>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4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8D4D77-8004-43D4-95ED-0A5555321162}" type="datetime1">
              <a:rPr lang="en-US" smtClean="0"/>
              <a:t>3/25/2026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198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E10FE6E-07E1-4A09-A1F1-2897438FC190}" type="datetime1">
              <a:rPr lang="en-US" smtClean="0"/>
              <a:t>3/25/2026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404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F2B24FF-00D0-48E9-9D88-0E73638489B0}" type="datetime1">
              <a:rPr lang="en-US" smtClean="0"/>
              <a:t>3/25/2026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087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C17634-5B88-4C85-9A8C-F3606C4735B0}" type="datetime1">
              <a:rPr lang="en-US" smtClean="0"/>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487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678CAFB-1F9F-4D19-825A-9B9D2C8554F0}" type="datetime1">
              <a:rPr lang="en-US" smtClean="0"/>
              <a:t>3/25/2026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668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E2E82BE-3B71-418B-80A5-D429EA5A3F36}" type="datetime1">
              <a:rPr lang="en-US" smtClean="0"/>
              <a:t>3/25/2026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518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JM"/>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JM"/>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21CBC6D-DB68-4E94-98D5-8C190A0A6D3D}" type="datetime1">
              <a:rPr lang="en-US" smtClean="0"/>
              <a:t>3/25/2026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2726569"/>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872" r:id="rId13"/>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ab.gov.jm/list-of-rpa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pab.gov.jm/list-of-rpas"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oj.org.jm/core-functions/financial-system/microcredit-regulation/microcredit-institution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pab.gov.jm/list-of-rpa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FISDMailbox@boj.org.j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mailto:FISDApprovals@boj.org.j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FISDApprovals@boj.org.j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oj.org.jm/core-functions/financial-system/microcredit-regulation/microcredit-institution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0" y="-148399"/>
            <a:ext cx="12191999" cy="6982953"/>
          </a:xfrm>
        </p:spPr>
      </p:pic>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dirty="0"/>
          </a:p>
        </p:txBody>
      </p:sp>
      <p:sp>
        <p:nvSpPr>
          <p:cNvPr id="7" name="Title 6"/>
          <p:cNvSpPr>
            <a:spLocks noGrp="1"/>
          </p:cNvSpPr>
          <p:nvPr>
            <p:ph type="title"/>
          </p:nvPr>
        </p:nvSpPr>
        <p:spPr>
          <a:xfrm>
            <a:off x="52234" y="2461199"/>
            <a:ext cx="8804365" cy="1311128"/>
          </a:xfrm>
        </p:spPr>
        <p:txBody>
          <a:bodyPr>
            <a:normAutofit fontScale="90000"/>
          </a:bodyPr>
          <a:lstStyle/>
          <a:p>
            <a:r>
              <a:rPr lang="en-US" dirty="0"/>
              <a:t>Microcredit Licensing:</a:t>
            </a:r>
            <a:br>
              <a:rPr lang="en-US" sz="2700" dirty="0"/>
            </a:br>
            <a:br>
              <a:rPr lang="en-US" sz="2700" dirty="0"/>
            </a:br>
            <a:r>
              <a:rPr lang="en-US" sz="3600" dirty="0"/>
              <a:t>- Application and Licensing process</a:t>
            </a:r>
            <a:br>
              <a:rPr lang="en-US" sz="3600" dirty="0"/>
            </a:br>
            <a:br>
              <a:rPr lang="en-US" sz="3600" dirty="0"/>
            </a:br>
            <a:r>
              <a:rPr lang="en-US" sz="3600" dirty="0"/>
              <a:t>- Completing the application form</a:t>
            </a:r>
          </a:p>
        </p:txBody>
      </p:sp>
      <p:sp>
        <p:nvSpPr>
          <p:cNvPr id="4" name="Rectangle 3"/>
          <p:cNvSpPr/>
          <p:nvPr/>
        </p:nvSpPr>
        <p:spPr>
          <a:xfrm>
            <a:off x="6478858" y="-120905"/>
            <a:ext cx="5700253" cy="697890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46" name="Oval 45"/>
          <p:cNvSpPr/>
          <p:nvPr/>
        </p:nvSpPr>
        <p:spPr>
          <a:xfrm flipH="1">
            <a:off x="7786734" y="4361548"/>
            <a:ext cx="489758" cy="48812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lnSpc>
                <a:spcPct val="90000"/>
              </a:lnSpc>
            </a:pPr>
            <a:endParaRPr lang="en-US" sz="2800" dirty="0">
              <a:gradFill>
                <a:gsLst>
                  <a:gs pos="0">
                    <a:srgbClr val="75D1FF">
                      <a:lumMod val="5000"/>
                      <a:lumOff val="95000"/>
                    </a:srgbClr>
                  </a:gs>
                  <a:gs pos="100000">
                    <a:srgbClr val="FFFFFF"/>
                  </a:gs>
                </a:gsLst>
                <a:lin ang="5400000" scaled="1"/>
              </a:gradFill>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7" name="TextBox 16"/>
          <p:cNvSpPr txBox="1"/>
          <p:nvPr/>
        </p:nvSpPr>
        <p:spPr>
          <a:xfrm>
            <a:off x="119366" y="5645250"/>
            <a:ext cx="5095782" cy="9233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rgbClr val="E1E1E1"/>
                </a:solidFill>
              </a:rPr>
              <a:t>Presented by: 		Bank of Jamaica</a:t>
            </a:r>
          </a:p>
          <a:p>
            <a:r>
              <a:rPr lang="en-US" b="1" dirty="0">
                <a:solidFill>
                  <a:srgbClr val="FF0000"/>
                </a:solidFill>
              </a:rPr>
              <a:t>Updated:		March 2026</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2" y="1"/>
            <a:ext cx="543726" cy="788994"/>
          </a:xfrm>
          <a:prstGeom prst="rect">
            <a:avLst/>
          </a:prstGeom>
        </p:spPr>
      </p:pic>
    </p:spTree>
    <p:extLst>
      <p:ext uri="{BB962C8B-B14F-4D97-AF65-F5344CB8AC3E}">
        <p14:creationId xmlns:p14="http://schemas.microsoft.com/office/powerpoint/2010/main" val="110900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TextBox 5"/>
          <p:cNvSpPr txBox="1"/>
          <p:nvPr/>
        </p:nvSpPr>
        <p:spPr>
          <a:xfrm>
            <a:off x="-2" y="92762"/>
            <a:ext cx="7948248"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9627540"/>
              </p:ext>
            </p:extLst>
          </p:nvPr>
        </p:nvGraphicFramePr>
        <p:xfrm>
          <a:off x="738554" y="750277"/>
          <a:ext cx="10756760" cy="5519740"/>
        </p:xfrm>
        <a:graphic>
          <a:graphicData uri="http://schemas.openxmlformats.org/drawingml/2006/table">
            <a:tbl>
              <a:tblPr firstRow="1" bandRow="1">
                <a:tableStyleId>{5C22544A-7EE6-4342-B048-85BDC9FD1C3A}</a:tableStyleId>
              </a:tblPr>
              <a:tblGrid>
                <a:gridCol w="4550482">
                  <a:extLst>
                    <a:ext uri="{9D8B030D-6E8A-4147-A177-3AD203B41FA5}">
                      <a16:colId xmlns:a16="http://schemas.microsoft.com/office/drawing/2014/main" val="655017874"/>
                    </a:ext>
                  </a:extLst>
                </a:gridCol>
                <a:gridCol w="6206278">
                  <a:extLst>
                    <a:ext uri="{9D8B030D-6E8A-4147-A177-3AD203B41FA5}">
                      <a16:colId xmlns:a16="http://schemas.microsoft.com/office/drawing/2014/main" val="2142909490"/>
                    </a:ext>
                  </a:extLst>
                </a:gridCol>
              </a:tblGrid>
              <a:tr h="377541">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1078688">
                <a:tc>
                  <a:txBody>
                    <a:bodyPr/>
                    <a:lstStyle/>
                    <a:p>
                      <a:pPr marL="228600" lvl="1" indent="-228600">
                        <a:buNone/>
                      </a:pPr>
                      <a:r>
                        <a:rPr lang="en-US" sz="1800" b="1" kern="1200" dirty="0">
                          <a:solidFill>
                            <a:schemeClr val="tx1"/>
                          </a:solidFill>
                          <a:latin typeface="+mn-lt"/>
                          <a:ea typeface="+mn-ea"/>
                          <a:cs typeface="+mn-cs"/>
                        </a:rPr>
                        <a:t>1.1     Name of Applicant </a:t>
                      </a:r>
                    </a:p>
                    <a:p>
                      <a:endParaRPr lang="en-US"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Enter full name of the applicant as it appears on the incorporation or registration documents. Initials are not to be used unless they are a part of the</a:t>
                      </a:r>
                      <a:r>
                        <a:rPr lang="en-US" baseline="0" dirty="0">
                          <a:solidFill>
                            <a:schemeClr val="tx1"/>
                          </a:solidFill>
                        </a:rPr>
                        <a:t> </a:t>
                      </a:r>
                      <a:r>
                        <a:rPr lang="en-US" dirty="0">
                          <a:solidFill>
                            <a:schemeClr val="tx1"/>
                          </a:solidFill>
                        </a:rPr>
                        <a:t>registered name.</a:t>
                      </a:r>
                    </a:p>
                  </a:txBody>
                  <a:tcPr marL="96063" marR="96063"/>
                </a:tc>
                <a:extLst>
                  <a:ext uri="{0D108BD9-81ED-4DB2-BD59-A6C34878D82A}">
                    <a16:rowId xmlns:a16="http://schemas.microsoft.com/office/drawing/2014/main" val="4022620570"/>
                  </a:ext>
                </a:extLst>
              </a:tr>
              <a:tr h="1078688">
                <a:tc>
                  <a:txBody>
                    <a:bodyPr/>
                    <a:lstStyle/>
                    <a:p>
                      <a:pPr marL="0" indent="0">
                        <a:buNone/>
                      </a:pPr>
                      <a:r>
                        <a:rPr lang="en-US" b="1" dirty="0">
                          <a:solidFill>
                            <a:schemeClr val="tx1"/>
                          </a:solidFill>
                        </a:rPr>
                        <a:t>1.2     Trading Name, if different from 1.1 above</a:t>
                      </a:r>
                      <a:endParaRPr lang="en-US" dirty="0">
                        <a:solidFill>
                          <a:schemeClr val="tx1"/>
                        </a:solidFill>
                      </a:endParaRPr>
                    </a:p>
                    <a:p>
                      <a:endParaRPr lang="en-US" dirty="0">
                        <a:solidFill>
                          <a:schemeClr val="tx1"/>
                        </a:solidFill>
                      </a:endParaRPr>
                    </a:p>
                  </a:txBody>
                  <a:tcPr marL="96063" marR="96063"/>
                </a:tc>
                <a:tc>
                  <a:txBody>
                    <a:bodyPr/>
                    <a:lstStyle/>
                    <a:p>
                      <a:pPr>
                        <a:spcAft>
                          <a:spcPts val="1200"/>
                        </a:spcAft>
                      </a:pPr>
                      <a:r>
                        <a:rPr lang="en-US" dirty="0">
                          <a:solidFill>
                            <a:schemeClr val="tx1"/>
                          </a:solidFill>
                        </a:rPr>
                        <a:t>Enter trading name of the applicant e.g. Dunstan and Friends Finance Ltd. With trading name DAF Loans. DAF Loans is to be entered.</a:t>
                      </a:r>
                    </a:p>
                  </a:txBody>
                  <a:tcPr marL="96063" marR="96063"/>
                </a:tc>
                <a:extLst>
                  <a:ext uri="{0D108BD9-81ED-4DB2-BD59-A6C34878D82A}">
                    <a16:rowId xmlns:a16="http://schemas.microsoft.com/office/drawing/2014/main" val="2465286231"/>
                  </a:ext>
                </a:extLst>
              </a:tr>
              <a:tr h="1216983">
                <a:tc>
                  <a:txBody>
                    <a:bodyPr/>
                    <a:lstStyle/>
                    <a:p>
                      <a:pPr marL="0" indent="0">
                        <a:buNone/>
                      </a:pPr>
                      <a:r>
                        <a:rPr lang="en-US" b="1" dirty="0">
                          <a:solidFill>
                            <a:schemeClr val="tx1"/>
                          </a:solidFill>
                        </a:rPr>
                        <a:t>1.3     Registered Office Address</a:t>
                      </a:r>
                      <a:endParaRPr lang="en-US"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Enter the complete address as noted on the incorporation</a:t>
                      </a:r>
                      <a:r>
                        <a:rPr lang="en-US" baseline="0" dirty="0">
                          <a:solidFill>
                            <a:schemeClr val="tx1"/>
                          </a:solidFill>
                        </a:rPr>
                        <a:t> or </a:t>
                      </a:r>
                      <a:r>
                        <a:rPr lang="en-US" dirty="0">
                          <a:solidFill>
                            <a:schemeClr val="tx1"/>
                          </a:solidFill>
                        </a:rPr>
                        <a:t>registration documents. </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2092281812"/>
                  </a:ext>
                </a:extLst>
              </a:tr>
              <a:tr h="1593823">
                <a:tc>
                  <a:txBody>
                    <a:bodyPr/>
                    <a:lstStyle/>
                    <a:p>
                      <a:r>
                        <a:rPr lang="en-US" b="1" dirty="0">
                          <a:solidFill>
                            <a:schemeClr val="tx1"/>
                          </a:solidFill>
                        </a:rPr>
                        <a:t>1.4     Date of Incorporation (</a:t>
                      </a:r>
                      <a:r>
                        <a:rPr lang="en-US" b="1" dirty="0" err="1">
                          <a:solidFill>
                            <a:schemeClr val="tx1"/>
                          </a:solidFill>
                        </a:rPr>
                        <a:t>dd</a:t>
                      </a:r>
                      <a:r>
                        <a:rPr lang="en-US" b="1" dirty="0">
                          <a:solidFill>
                            <a:schemeClr val="tx1"/>
                          </a:solidFill>
                        </a:rPr>
                        <a:t>/mm/</a:t>
                      </a:r>
                      <a:r>
                        <a:rPr lang="en-US" b="1" dirty="0" err="1">
                          <a:solidFill>
                            <a:schemeClr val="tx1"/>
                          </a:solidFill>
                        </a:rPr>
                        <a:t>yyyy</a:t>
                      </a:r>
                      <a:r>
                        <a:rPr lang="en-US" b="1" dirty="0">
                          <a:solidFill>
                            <a:schemeClr val="tx1"/>
                          </a:solidFill>
                        </a:rPr>
                        <a:t>) </a:t>
                      </a:r>
                      <a:endParaRPr lang="en-US"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The date of incorporation as it appears on the incorporation documents.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Enter in the format indicated</a:t>
                      </a:r>
                      <a:r>
                        <a:rPr lang="en-US" baseline="0" dirty="0">
                          <a:solidFill>
                            <a:schemeClr val="tx1"/>
                          </a:solidFill>
                        </a:rPr>
                        <a:t> </a:t>
                      </a:r>
                      <a:r>
                        <a:rPr lang="en-US" dirty="0">
                          <a:solidFill>
                            <a:schemeClr val="tx1"/>
                          </a:solidFill>
                        </a:rPr>
                        <a:t>day/month/year for example 12/07/2020</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3690365568"/>
                  </a:ext>
                </a:extLst>
              </a:tr>
            </a:tbl>
          </a:graphicData>
        </a:graphic>
      </p:graphicFrame>
    </p:spTree>
    <p:extLst>
      <p:ext uri="{BB962C8B-B14F-4D97-AF65-F5344CB8AC3E}">
        <p14:creationId xmlns:p14="http://schemas.microsoft.com/office/powerpoint/2010/main" val="217287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Box 5"/>
          <p:cNvSpPr txBox="1"/>
          <p:nvPr/>
        </p:nvSpPr>
        <p:spPr>
          <a:xfrm>
            <a:off x="-2" y="92762"/>
            <a:ext cx="7948248"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
        <p:nvSpPr>
          <p:cNvPr id="5" name="Content Placeholder 4"/>
          <p:cNvSpPr>
            <a:spLocks noGrp="1"/>
          </p:cNvSpPr>
          <p:nvPr>
            <p:ph idx="1"/>
          </p:nvPr>
        </p:nvSpPr>
        <p:spPr/>
        <p:txBody>
          <a:bodyPr/>
          <a:lstStyle/>
          <a:p>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2513843066"/>
              </p:ext>
            </p:extLst>
          </p:nvPr>
        </p:nvGraphicFramePr>
        <p:xfrm>
          <a:off x="738554" y="750280"/>
          <a:ext cx="10843846" cy="5815112"/>
        </p:xfrm>
        <a:graphic>
          <a:graphicData uri="http://schemas.openxmlformats.org/drawingml/2006/table">
            <a:tbl>
              <a:tblPr firstRow="1" bandRow="1">
                <a:tableStyleId>{5C22544A-7EE6-4342-B048-85BDC9FD1C3A}</a:tableStyleId>
              </a:tblPr>
              <a:tblGrid>
                <a:gridCol w="4587323">
                  <a:extLst>
                    <a:ext uri="{9D8B030D-6E8A-4147-A177-3AD203B41FA5}">
                      <a16:colId xmlns:a16="http://schemas.microsoft.com/office/drawing/2014/main" val="655017874"/>
                    </a:ext>
                  </a:extLst>
                </a:gridCol>
                <a:gridCol w="6256523">
                  <a:extLst>
                    <a:ext uri="{9D8B030D-6E8A-4147-A177-3AD203B41FA5}">
                      <a16:colId xmlns:a16="http://schemas.microsoft.com/office/drawing/2014/main" val="2142909490"/>
                    </a:ext>
                  </a:extLst>
                </a:gridCol>
              </a:tblGrid>
              <a:tr h="361767">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964712">
                <a:tc>
                  <a:txBody>
                    <a:bodyPr/>
                    <a:lstStyle/>
                    <a:p>
                      <a:pPr marL="0" lvl="1" indent="0" algn="l">
                        <a:buNone/>
                      </a:pPr>
                      <a:r>
                        <a:rPr lang="en-US" sz="1800" b="1" dirty="0">
                          <a:solidFill>
                            <a:schemeClr val="tx1"/>
                          </a:solidFill>
                        </a:rPr>
                        <a:t>1.5    Country of incorporation and registration number</a:t>
                      </a:r>
                    </a:p>
                    <a:p>
                      <a:pPr algn="l"/>
                      <a:endParaRPr lang="en-US" dirty="0">
                        <a:solidFill>
                          <a:schemeClr val="tx1"/>
                        </a:solidFill>
                      </a:endParaRPr>
                    </a:p>
                  </a:txBody>
                  <a:tcPr marL="96063" marR="96063"/>
                </a:tc>
                <a:tc>
                  <a:txBody>
                    <a:bodyPr/>
                    <a:lstStyle/>
                    <a:p>
                      <a:pPr>
                        <a:spcAft>
                          <a:spcPts val="1200"/>
                        </a:spcAft>
                      </a:pPr>
                      <a:r>
                        <a:rPr lang="en-US" dirty="0">
                          <a:solidFill>
                            <a:schemeClr val="tx1"/>
                          </a:solidFill>
                        </a:rPr>
                        <a:t>The name of the country of incorporation and registration number.</a:t>
                      </a:r>
                    </a:p>
                  </a:txBody>
                  <a:tcPr marL="96063" marR="96063"/>
                </a:tc>
                <a:extLst>
                  <a:ext uri="{0D108BD9-81ED-4DB2-BD59-A6C34878D82A}">
                    <a16:rowId xmlns:a16="http://schemas.microsoft.com/office/drawing/2014/main" val="4022620570"/>
                  </a:ext>
                </a:extLst>
              </a:tr>
              <a:tr h="1009920">
                <a:tc>
                  <a:txBody>
                    <a:bodyPr/>
                    <a:lstStyle/>
                    <a:p>
                      <a:pPr marL="0" indent="0" algn="l">
                        <a:buNone/>
                      </a:pPr>
                      <a:r>
                        <a:rPr lang="en-US" b="1" dirty="0">
                          <a:solidFill>
                            <a:schemeClr val="tx1"/>
                          </a:solidFill>
                        </a:rPr>
                        <a:t>1.6    Tax Registration Number (TRN)</a:t>
                      </a:r>
                      <a:endParaRPr lang="en-US" dirty="0">
                        <a:solidFill>
                          <a:schemeClr val="tx1"/>
                        </a:solidFill>
                      </a:endParaRPr>
                    </a:p>
                  </a:txBody>
                  <a:tcPr marL="96063" marR="96063"/>
                </a:tc>
                <a:tc>
                  <a:txBody>
                    <a:bodyPr/>
                    <a:lstStyle/>
                    <a:p>
                      <a:pPr>
                        <a:spcAft>
                          <a:spcPts val="1200"/>
                        </a:spcAft>
                      </a:pPr>
                      <a:r>
                        <a:rPr lang="en-US" dirty="0">
                          <a:solidFill>
                            <a:schemeClr val="tx1"/>
                          </a:solidFill>
                        </a:rPr>
                        <a:t>Enter TRN information in the following format:</a:t>
                      </a:r>
                    </a:p>
                    <a:p>
                      <a:pPr>
                        <a:spcAft>
                          <a:spcPts val="1200"/>
                        </a:spcAft>
                      </a:pPr>
                      <a:r>
                        <a:rPr lang="en-US" dirty="0">
                          <a:solidFill>
                            <a:schemeClr val="tx1"/>
                          </a:solidFill>
                        </a:rPr>
                        <a:t> 111-222-333</a:t>
                      </a:r>
                    </a:p>
                  </a:txBody>
                  <a:tcPr marL="96063" marR="96063"/>
                </a:tc>
                <a:extLst>
                  <a:ext uri="{0D108BD9-81ED-4DB2-BD59-A6C34878D82A}">
                    <a16:rowId xmlns:a16="http://schemas.microsoft.com/office/drawing/2014/main" val="2465286231"/>
                  </a:ext>
                </a:extLst>
              </a:tr>
              <a:tr h="924270">
                <a:tc>
                  <a:txBody>
                    <a:bodyPr/>
                    <a:lstStyle/>
                    <a:p>
                      <a:pPr marL="0" indent="0" algn="l">
                        <a:buNone/>
                      </a:pPr>
                      <a:r>
                        <a:rPr lang="en-US" b="1" dirty="0">
                          <a:solidFill>
                            <a:schemeClr val="tx1"/>
                          </a:solidFill>
                        </a:rPr>
                        <a:t>1.7    Is the applicant listed on a stock exchange?</a:t>
                      </a:r>
                      <a:endParaRPr lang="en-US" dirty="0">
                        <a:solidFill>
                          <a:schemeClr val="tx1"/>
                        </a:solidFill>
                      </a:endParaRPr>
                    </a:p>
                  </a:txBody>
                  <a:tcPr marL="96063" marR="96063"/>
                </a:tc>
                <a:tc>
                  <a:txBody>
                    <a:bodyPr/>
                    <a:lstStyle/>
                    <a:p>
                      <a:pPr>
                        <a:spcAft>
                          <a:spcPts val="1200"/>
                        </a:spcAft>
                      </a:pPr>
                      <a:r>
                        <a:rPr lang="en-US" dirty="0">
                          <a:solidFill>
                            <a:schemeClr val="tx1"/>
                          </a:solidFill>
                        </a:rPr>
                        <a:t>Indicate whether the applicant is listed on a stock exchange by selecting YES or NO as appropriate.</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2092281812"/>
                  </a:ext>
                </a:extLst>
              </a:tr>
              <a:tr h="1217919">
                <a:tc>
                  <a:txBody>
                    <a:bodyPr/>
                    <a:lstStyle/>
                    <a:p>
                      <a:pPr marL="0" indent="0" algn="l">
                        <a:buNone/>
                      </a:pPr>
                      <a:r>
                        <a:rPr lang="en-US" b="1" dirty="0">
                          <a:solidFill>
                            <a:schemeClr val="tx1"/>
                          </a:solidFill>
                        </a:rPr>
                        <a:t>1.8    Telephone Number(s) </a:t>
                      </a:r>
                      <a:endParaRPr lang="en-US" dirty="0">
                        <a:solidFill>
                          <a:schemeClr val="tx1"/>
                        </a:solidFill>
                      </a:endParaRPr>
                    </a:p>
                  </a:txBody>
                  <a:tcPr marL="96063" marR="96063"/>
                </a:tc>
                <a:tc>
                  <a:txBody>
                    <a:bodyPr/>
                    <a:lstStyle/>
                    <a:p>
                      <a:pPr>
                        <a:spcAft>
                          <a:spcPts val="1200"/>
                        </a:spcAft>
                      </a:pPr>
                      <a:r>
                        <a:rPr lang="en-US" dirty="0">
                          <a:solidFill>
                            <a:schemeClr val="tx1"/>
                          </a:solidFill>
                        </a:rPr>
                        <a:t>Enter the business telephone number(s) in the following format: (876) 444-5566. A maximum of three (3) telephone numbers may be entered.</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3690365568"/>
                  </a:ext>
                </a:extLst>
              </a:tr>
              <a:tr h="1055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1.9     Fax Number </a:t>
                      </a:r>
                      <a:endParaRPr lang="en-US" dirty="0">
                        <a:solidFill>
                          <a:schemeClr val="tx1"/>
                        </a:solidFill>
                      </a:endParaRPr>
                    </a:p>
                    <a:p>
                      <a:pPr marL="0" indent="0" algn="l">
                        <a:buNone/>
                      </a:pPr>
                      <a:endParaRPr lang="en-US"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Enter the applicant’s fax number in the following format: (876) 444-5566.</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3311144242"/>
                  </a:ext>
                </a:extLst>
              </a:tr>
            </a:tbl>
          </a:graphicData>
        </a:graphic>
      </p:graphicFrame>
    </p:spTree>
    <p:extLst>
      <p:ext uri="{BB962C8B-B14F-4D97-AF65-F5344CB8AC3E}">
        <p14:creationId xmlns:p14="http://schemas.microsoft.com/office/powerpoint/2010/main" val="372631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
        <p:nvSpPr>
          <p:cNvPr id="6" name="TextBox 5"/>
          <p:cNvSpPr txBox="1"/>
          <p:nvPr/>
        </p:nvSpPr>
        <p:spPr>
          <a:xfrm>
            <a:off x="-2" y="92762"/>
            <a:ext cx="7948248"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
        <p:nvSpPr>
          <p:cNvPr id="5" name="Content Placeholder 4"/>
          <p:cNvSpPr>
            <a:spLocks noGrp="1"/>
          </p:cNvSpPr>
          <p:nvPr>
            <p:ph idx="1"/>
          </p:nvPr>
        </p:nvSpPr>
        <p:spPr/>
        <p:txBody>
          <a:bodyPr/>
          <a:lstStyle/>
          <a:p>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2047005568"/>
              </p:ext>
            </p:extLst>
          </p:nvPr>
        </p:nvGraphicFramePr>
        <p:xfrm>
          <a:off x="738553" y="750277"/>
          <a:ext cx="10887389" cy="5493838"/>
        </p:xfrm>
        <a:graphic>
          <a:graphicData uri="http://schemas.openxmlformats.org/drawingml/2006/table">
            <a:tbl>
              <a:tblPr firstRow="1" bandRow="1">
                <a:tableStyleId>{5C22544A-7EE6-4342-B048-85BDC9FD1C3A}</a:tableStyleId>
              </a:tblPr>
              <a:tblGrid>
                <a:gridCol w="4605744">
                  <a:extLst>
                    <a:ext uri="{9D8B030D-6E8A-4147-A177-3AD203B41FA5}">
                      <a16:colId xmlns:a16="http://schemas.microsoft.com/office/drawing/2014/main" val="655017874"/>
                    </a:ext>
                  </a:extLst>
                </a:gridCol>
                <a:gridCol w="6281645">
                  <a:extLst>
                    <a:ext uri="{9D8B030D-6E8A-4147-A177-3AD203B41FA5}">
                      <a16:colId xmlns:a16="http://schemas.microsoft.com/office/drawing/2014/main" val="2142909490"/>
                    </a:ext>
                  </a:extLst>
                </a:gridCol>
              </a:tblGrid>
              <a:tr h="374906">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1251509">
                <a:tc>
                  <a:txBody>
                    <a:bodyPr/>
                    <a:lstStyle/>
                    <a:p>
                      <a:pPr marL="234950" lvl="1" indent="-234950">
                        <a:buNone/>
                      </a:pPr>
                      <a:r>
                        <a:rPr lang="en-US" sz="1800" b="1" dirty="0">
                          <a:solidFill>
                            <a:schemeClr val="tx1"/>
                          </a:solidFill>
                        </a:rPr>
                        <a:t>1.10   Email Address</a:t>
                      </a:r>
                      <a:endParaRPr lang="en-US" sz="1800" dirty="0">
                        <a:solidFill>
                          <a:schemeClr val="tx1"/>
                        </a:solidFill>
                      </a:endParaRPr>
                    </a:p>
                    <a:p>
                      <a:pPr algn="l"/>
                      <a:endParaRPr lang="en-US" dirty="0">
                        <a:solidFill>
                          <a:schemeClr val="tx1"/>
                        </a:solidFill>
                      </a:endParaRPr>
                    </a:p>
                  </a:txBody>
                  <a:tcPr marL="96063" marR="96063"/>
                </a:tc>
                <a:tc>
                  <a:txBody>
                    <a:bodyPr/>
                    <a:lstStyle/>
                    <a:p>
                      <a:pPr>
                        <a:spcAft>
                          <a:spcPts val="600"/>
                        </a:spcAft>
                      </a:pPr>
                      <a:r>
                        <a:rPr lang="en-US" dirty="0">
                          <a:solidFill>
                            <a:schemeClr val="tx1"/>
                          </a:solidFill>
                        </a:rPr>
                        <a:t>The email address(</a:t>
                      </a:r>
                      <a:r>
                        <a:rPr lang="en-US" dirty="0" err="1">
                          <a:solidFill>
                            <a:schemeClr val="tx1"/>
                          </a:solidFill>
                        </a:rPr>
                        <a:t>es</a:t>
                      </a:r>
                      <a:r>
                        <a:rPr lang="en-US" dirty="0">
                          <a:solidFill>
                            <a:schemeClr val="tx1"/>
                          </a:solidFill>
                        </a:rPr>
                        <a:t>) provided should be the primary email address(</a:t>
                      </a:r>
                      <a:r>
                        <a:rPr lang="en-US" dirty="0" err="1">
                          <a:solidFill>
                            <a:schemeClr val="tx1"/>
                          </a:solidFill>
                        </a:rPr>
                        <a:t>es</a:t>
                      </a:r>
                      <a:r>
                        <a:rPr lang="en-US" dirty="0">
                          <a:solidFill>
                            <a:schemeClr val="tx1"/>
                          </a:solidFill>
                        </a:rPr>
                        <a:t>) at which the applicant may be reached on matters concerning the application.</a:t>
                      </a:r>
                    </a:p>
                    <a:p>
                      <a:pPr>
                        <a:spcAft>
                          <a:spcPts val="600"/>
                        </a:spcAft>
                      </a:pPr>
                      <a:endParaRPr lang="en-US" dirty="0">
                        <a:solidFill>
                          <a:schemeClr val="tx1"/>
                        </a:solidFill>
                      </a:endParaRPr>
                    </a:p>
                  </a:txBody>
                  <a:tcPr marL="96063" marR="96063"/>
                </a:tc>
                <a:extLst>
                  <a:ext uri="{0D108BD9-81ED-4DB2-BD59-A6C34878D82A}">
                    <a16:rowId xmlns:a16="http://schemas.microsoft.com/office/drawing/2014/main" val="4022620570"/>
                  </a:ext>
                </a:extLst>
              </a:tr>
              <a:tr h="866972">
                <a:tc>
                  <a:txBody>
                    <a:bodyPr/>
                    <a:lstStyle/>
                    <a:p>
                      <a:pPr marL="0" indent="0">
                        <a:buNone/>
                      </a:pPr>
                      <a:r>
                        <a:rPr lang="en-US" b="1" dirty="0">
                          <a:solidFill>
                            <a:schemeClr val="tx1"/>
                          </a:solidFill>
                        </a:rPr>
                        <a:t>1.11   Website Address </a:t>
                      </a:r>
                      <a:endParaRPr lang="en-US" dirty="0">
                        <a:solidFill>
                          <a:schemeClr val="tx1"/>
                        </a:solidFill>
                      </a:endParaRPr>
                    </a:p>
                  </a:txBody>
                  <a:tcPr marL="96063" marR="96063"/>
                </a:tc>
                <a:tc>
                  <a:txBody>
                    <a:bodyPr/>
                    <a:lstStyle/>
                    <a:p>
                      <a:pPr>
                        <a:spcAft>
                          <a:spcPts val="1200"/>
                        </a:spcAft>
                      </a:pPr>
                      <a:r>
                        <a:rPr lang="en-US" dirty="0">
                          <a:solidFill>
                            <a:schemeClr val="tx1"/>
                          </a:solidFill>
                        </a:rPr>
                        <a:t>Enter the complete web address of the applicant.</a:t>
                      </a:r>
                    </a:p>
                  </a:txBody>
                  <a:tcPr marL="96063" marR="96063"/>
                </a:tc>
                <a:extLst>
                  <a:ext uri="{0D108BD9-81ED-4DB2-BD59-A6C34878D82A}">
                    <a16:rowId xmlns:a16="http://schemas.microsoft.com/office/drawing/2014/main" val="2465286231"/>
                  </a:ext>
                </a:extLst>
              </a:tr>
              <a:tr h="1477686">
                <a:tc>
                  <a:txBody>
                    <a:bodyPr/>
                    <a:lstStyle/>
                    <a:p>
                      <a:pPr marL="0" indent="0" algn="l">
                        <a:buNone/>
                      </a:pPr>
                      <a:r>
                        <a:rPr lang="en-US" b="1" dirty="0">
                          <a:solidFill>
                            <a:schemeClr val="tx1"/>
                          </a:solidFill>
                        </a:rPr>
                        <a:t>1.12   Indicate the financial year end of the applicant (</a:t>
                      </a:r>
                      <a:r>
                        <a:rPr lang="en-US" b="1" dirty="0" err="1">
                          <a:solidFill>
                            <a:schemeClr val="tx1"/>
                          </a:solidFill>
                        </a:rPr>
                        <a:t>dd</a:t>
                      </a:r>
                      <a:r>
                        <a:rPr lang="en-US" b="1" dirty="0">
                          <a:solidFill>
                            <a:schemeClr val="tx1"/>
                          </a:solidFill>
                        </a:rPr>
                        <a:t>/mm)</a:t>
                      </a:r>
                      <a:endParaRPr lang="en-US" dirty="0">
                        <a:solidFill>
                          <a:schemeClr val="tx1"/>
                        </a:solidFill>
                      </a:endParaRPr>
                    </a:p>
                  </a:txBody>
                  <a:tcPr marL="96063" marR="96063"/>
                </a:tc>
                <a:tc>
                  <a:txBody>
                    <a:bodyPr/>
                    <a:lstStyle/>
                    <a:p>
                      <a:pPr>
                        <a:spcAft>
                          <a:spcPts val="1200"/>
                        </a:spcAft>
                      </a:pPr>
                      <a:r>
                        <a:rPr lang="en-US" dirty="0">
                          <a:solidFill>
                            <a:schemeClr val="tx1"/>
                          </a:solidFill>
                        </a:rPr>
                        <a:t>Enter the date of the applicant’s financial year end in the format indicated </a:t>
                      </a:r>
                    </a:p>
                    <a:p>
                      <a:pPr>
                        <a:spcAft>
                          <a:spcPts val="1200"/>
                        </a:spcAft>
                      </a:pPr>
                      <a:r>
                        <a:rPr lang="en-US" dirty="0">
                          <a:solidFill>
                            <a:schemeClr val="tx1"/>
                          </a:solidFill>
                        </a:rPr>
                        <a:t>day/month - for e.g. 31/12</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2092281812"/>
                  </a:ext>
                </a:extLst>
              </a:tr>
              <a:tr h="1374651">
                <a:tc>
                  <a:txBody>
                    <a:bodyPr/>
                    <a:lstStyle/>
                    <a:p>
                      <a:pPr marL="0" indent="0">
                        <a:buNone/>
                      </a:pPr>
                      <a:r>
                        <a:rPr lang="en-US" b="1" dirty="0">
                          <a:solidFill>
                            <a:schemeClr val="tx1"/>
                          </a:solidFill>
                        </a:rPr>
                        <a:t>1.13   Indicate the financial year end of the applicant's immediate parent entity (</a:t>
                      </a:r>
                      <a:r>
                        <a:rPr lang="en-US" b="1" dirty="0" err="1">
                          <a:solidFill>
                            <a:schemeClr val="tx1"/>
                          </a:solidFill>
                        </a:rPr>
                        <a:t>dd</a:t>
                      </a:r>
                      <a:r>
                        <a:rPr lang="en-US" b="1" dirty="0">
                          <a:solidFill>
                            <a:schemeClr val="tx1"/>
                          </a:solidFill>
                        </a:rPr>
                        <a:t>/mm) (where applicable)</a:t>
                      </a:r>
                      <a:endParaRPr lang="en-US" dirty="0">
                        <a:solidFill>
                          <a:schemeClr val="tx1"/>
                        </a:solidFill>
                      </a:endParaRPr>
                    </a:p>
                  </a:txBody>
                  <a:tcPr marL="96063" marR="96063"/>
                </a:tc>
                <a:tc>
                  <a:txBody>
                    <a:bodyPr/>
                    <a:lstStyle/>
                    <a:p>
                      <a:pPr>
                        <a:spcAft>
                          <a:spcPts val="1200"/>
                        </a:spcAft>
                      </a:pPr>
                      <a:r>
                        <a:rPr lang="en-US" dirty="0">
                          <a:solidFill>
                            <a:schemeClr val="tx1"/>
                          </a:solidFill>
                        </a:rPr>
                        <a:t>Enter the date of the financial year end of the parent entity in the format indicated </a:t>
                      </a:r>
                    </a:p>
                    <a:p>
                      <a:pPr>
                        <a:spcAft>
                          <a:spcPts val="1200"/>
                        </a:spcAft>
                      </a:pPr>
                      <a:r>
                        <a:rPr lang="en-US" dirty="0">
                          <a:solidFill>
                            <a:schemeClr val="tx1"/>
                          </a:solidFill>
                        </a:rPr>
                        <a:t>day/month - for e.g. 31/12</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3690365568"/>
                  </a:ext>
                </a:extLst>
              </a:tr>
            </a:tbl>
          </a:graphicData>
        </a:graphic>
      </p:graphicFrame>
    </p:spTree>
    <p:extLst>
      <p:ext uri="{BB962C8B-B14F-4D97-AF65-F5344CB8AC3E}">
        <p14:creationId xmlns:p14="http://schemas.microsoft.com/office/powerpoint/2010/main" val="177305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
        <p:nvSpPr>
          <p:cNvPr id="6" name="TextBox 5"/>
          <p:cNvSpPr txBox="1"/>
          <p:nvPr/>
        </p:nvSpPr>
        <p:spPr>
          <a:xfrm>
            <a:off x="-1" y="98637"/>
            <a:ext cx="7014117"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graphicFrame>
        <p:nvGraphicFramePr>
          <p:cNvPr id="8" name="Content Placeholder 5"/>
          <p:cNvGraphicFramePr>
            <a:graphicFrameLocks/>
          </p:cNvGraphicFramePr>
          <p:nvPr>
            <p:extLst>
              <p:ext uri="{D42A27DB-BD31-4B8C-83A1-F6EECF244321}">
                <p14:modId xmlns:p14="http://schemas.microsoft.com/office/powerpoint/2010/main" val="642704667"/>
              </p:ext>
            </p:extLst>
          </p:nvPr>
        </p:nvGraphicFramePr>
        <p:xfrm>
          <a:off x="738554" y="750273"/>
          <a:ext cx="10248700" cy="3888797"/>
        </p:xfrm>
        <a:graphic>
          <a:graphicData uri="http://schemas.openxmlformats.org/drawingml/2006/table">
            <a:tbl>
              <a:tblPr firstRow="1" bandRow="1">
                <a:tableStyleId>{5C22544A-7EE6-4342-B048-85BDC9FD1C3A}</a:tableStyleId>
              </a:tblPr>
              <a:tblGrid>
                <a:gridCol w="4335556">
                  <a:extLst>
                    <a:ext uri="{9D8B030D-6E8A-4147-A177-3AD203B41FA5}">
                      <a16:colId xmlns:a16="http://schemas.microsoft.com/office/drawing/2014/main" val="655017874"/>
                    </a:ext>
                  </a:extLst>
                </a:gridCol>
                <a:gridCol w="5913144">
                  <a:extLst>
                    <a:ext uri="{9D8B030D-6E8A-4147-A177-3AD203B41FA5}">
                      <a16:colId xmlns:a16="http://schemas.microsoft.com/office/drawing/2014/main" val="2142909490"/>
                    </a:ext>
                  </a:extLst>
                </a:gridCol>
              </a:tblGrid>
              <a:tr h="368245">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1259509">
                <a:tc>
                  <a:txBody>
                    <a:bodyPr/>
                    <a:lstStyle/>
                    <a:p>
                      <a:pPr marL="234950" lvl="1" indent="-234950">
                        <a:buNone/>
                      </a:pPr>
                      <a:r>
                        <a:rPr lang="en-US" sz="1800" b="1" dirty="0">
                          <a:solidFill>
                            <a:schemeClr val="tx1"/>
                          </a:solidFill>
                        </a:rPr>
                        <a:t>1.14   Head Office Address </a:t>
                      </a:r>
                      <a:endParaRPr lang="en-US" sz="1800" dirty="0">
                        <a:solidFill>
                          <a:schemeClr val="tx1"/>
                        </a:solidFill>
                      </a:endParaRPr>
                    </a:p>
                  </a:txBody>
                  <a:tcPr marL="96063" marR="96063"/>
                </a:tc>
                <a:tc>
                  <a:txBody>
                    <a:bodyPr/>
                    <a:lstStyle/>
                    <a:p>
                      <a:pPr>
                        <a:spcAft>
                          <a:spcPts val="1200"/>
                        </a:spcAft>
                      </a:pPr>
                      <a:r>
                        <a:rPr lang="en-US" dirty="0">
                          <a:solidFill>
                            <a:schemeClr val="tx1"/>
                          </a:solidFill>
                        </a:rPr>
                        <a:t>The head office address is the main place where work is performed or business is carried on in any jurisdiction.</a:t>
                      </a:r>
                    </a:p>
                    <a:p>
                      <a:pPr>
                        <a:spcAft>
                          <a:spcPts val="600"/>
                        </a:spcAft>
                      </a:pPr>
                      <a:endParaRPr lang="en-US" dirty="0">
                        <a:solidFill>
                          <a:schemeClr val="tx1"/>
                        </a:solidFill>
                      </a:endParaRPr>
                    </a:p>
                  </a:txBody>
                  <a:tcPr marL="96063" marR="96063"/>
                </a:tc>
                <a:extLst>
                  <a:ext uri="{0D108BD9-81ED-4DB2-BD59-A6C34878D82A}">
                    <a16:rowId xmlns:a16="http://schemas.microsoft.com/office/drawing/2014/main" val="4022620570"/>
                  </a:ext>
                </a:extLst>
              </a:tr>
              <a:tr h="841123">
                <a:tc>
                  <a:txBody>
                    <a:bodyPr/>
                    <a:lstStyle/>
                    <a:p>
                      <a:pPr marL="0" indent="0">
                        <a:buNone/>
                      </a:pPr>
                      <a:r>
                        <a:rPr lang="en-US" b="1" dirty="0">
                          <a:solidFill>
                            <a:schemeClr val="tx1"/>
                          </a:solidFill>
                        </a:rPr>
                        <a:t>1.15   Country of Incorporation</a:t>
                      </a:r>
                      <a:endParaRPr lang="en-US" dirty="0">
                        <a:solidFill>
                          <a:schemeClr val="tx1"/>
                        </a:solidFill>
                      </a:endParaRPr>
                    </a:p>
                  </a:txBody>
                  <a:tcPr marL="96063" marR="96063"/>
                </a:tc>
                <a:tc>
                  <a:txBody>
                    <a:bodyPr/>
                    <a:lstStyle/>
                    <a:p>
                      <a:pPr>
                        <a:spcAft>
                          <a:spcPts val="1200"/>
                        </a:spcAft>
                      </a:pPr>
                      <a:r>
                        <a:rPr lang="en-US" dirty="0">
                          <a:solidFill>
                            <a:schemeClr val="tx1"/>
                          </a:solidFill>
                        </a:rPr>
                        <a:t>Indicate the country in which the applicant was incorporated.</a:t>
                      </a:r>
                    </a:p>
                  </a:txBody>
                  <a:tcPr marL="96063" marR="96063"/>
                </a:tc>
                <a:extLst>
                  <a:ext uri="{0D108BD9-81ED-4DB2-BD59-A6C34878D82A}">
                    <a16:rowId xmlns:a16="http://schemas.microsoft.com/office/drawing/2014/main" val="2465286231"/>
                  </a:ext>
                </a:extLst>
              </a:tr>
              <a:tr h="1419920">
                <a:tc>
                  <a:txBody>
                    <a:bodyPr/>
                    <a:lstStyle/>
                    <a:p>
                      <a:pPr marL="0" indent="0">
                        <a:buNone/>
                      </a:pPr>
                      <a:r>
                        <a:rPr lang="en-US" b="1" dirty="0">
                          <a:solidFill>
                            <a:schemeClr val="tx1"/>
                          </a:solidFill>
                        </a:rPr>
                        <a:t>1.16   Address of Principal Office in Jamaica</a:t>
                      </a:r>
                      <a:endParaRPr lang="en-US" dirty="0">
                        <a:solidFill>
                          <a:schemeClr val="tx1"/>
                        </a:solidFill>
                      </a:endParaRPr>
                    </a:p>
                  </a:txBody>
                  <a:tcPr marL="96063" marR="96063"/>
                </a:tc>
                <a:tc>
                  <a:txBody>
                    <a:bodyPr/>
                    <a:lstStyle/>
                    <a:p>
                      <a:r>
                        <a:rPr lang="en-US" dirty="0">
                          <a:solidFill>
                            <a:schemeClr val="tx1"/>
                          </a:solidFill>
                        </a:rPr>
                        <a:t>Enter the complete address of the principal office to be established in Jamaica. The principal office is the main place where work is performed or business is carried on in Jamaica.</a:t>
                      </a:r>
                    </a:p>
                  </a:txBody>
                  <a:tcPr marL="96063" marR="96063"/>
                </a:tc>
                <a:extLst>
                  <a:ext uri="{0D108BD9-81ED-4DB2-BD59-A6C34878D82A}">
                    <a16:rowId xmlns:a16="http://schemas.microsoft.com/office/drawing/2014/main" val="2092281812"/>
                  </a:ext>
                </a:extLst>
              </a:tr>
            </a:tbl>
          </a:graphicData>
        </a:graphic>
      </p:graphicFrame>
      <p:sp>
        <p:nvSpPr>
          <p:cNvPr id="3" name="TextBox 2"/>
          <p:cNvSpPr txBox="1"/>
          <p:nvPr/>
        </p:nvSpPr>
        <p:spPr>
          <a:xfrm>
            <a:off x="3719387" y="4848215"/>
            <a:ext cx="6305559" cy="1723549"/>
          </a:xfrm>
          <a:prstGeom prst="rect">
            <a:avLst/>
          </a:prstGeom>
          <a:noFill/>
        </p:spPr>
        <p:txBody>
          <a:bodyPr wrap="square" rtlCol="0">
            <a:spAutoFit/>
          </a:bodyPr>
          <a:lstStyle/>
          <a:p>
            <a:r>
              <a:rPr lang="en-US" sz="2000" dirty="0">
                <a:solidFill>
                  <a:schemeClr val="accent1">
                    <a:lumMod val="75000"/>
                  </a:schemeClr>
                </a:solidFill>
              </a:rPr>
              <a:t>* </a:t>
            </a:r>
            <a:r>
              <a:rPr lang="en-US" sz="1400" dirty="0"/>
              <a:t>Applicant from an overseas jurisdiction is a company which is – </a:t>
            </a:r>
          </a:p>
          <a:p>
            <a:pPr marL="342900" indent="-342900">
              <a:buAutoNum type="alphaLcParenBoth"/>
            </a:pPr>
            <a:r>
              <a:rPr lang="en-US" sz="1400" dirty="0"/>
              <a:t>incorporated outside of Jamaica and which engages in the provision of microcredit services outside of Jamaica; </a:t>
            </a:r>
          </a:p>
          <a:p>
            <a:pPr marL="342900" indent="-342900">
              <a:buAutoNum type="alphaLcParenBoth"/>
            </a:pPr>
            <a:r>
              <a:rPr lang="en-US" sz="1400" dirty="0"/>
              <a:t>regulated by a foreign regulator; and </a:t>
            </a:r>
          </a:p>
          <a:p>
            <a:pPr marL="342900" indent="-342900">
              <a:buAutoNum type="alphaLcParenBoth"/>
            </a:pPr>
            <a:r>
              <a:rPr lang="en-US" sz="1400" dirty="0"/>
              <a:t>desirous of providing microcredit services through the operations of a local branch of the company in Jamaica.</a:t>
            </a:r>
          </a:p>
          <a:p>
            <a:endParaRPr lang="en-US" sz="1600" dirty="0"/>
          </a:p>
        </p:txBody>
      </p:sp>
      <p:sp>
        <p:nvSpPr>
          <p:cNvPr id="5" name="TextBox 4"/>
          <p:cNvSpPr txBox="1"/>
          <p:nvPr/>
        </p:nvSpPr>
        <p:spPr>
          <a:xfrm>
            <a:off x="7373257" y="33457"/>
            <a:ext cx="4458185" cy="646331"/>
          </a:xfrm>
          <a:prstGeom prst="rect">
            <a:avLst/>
          </a:prstGeom>
          <a:noFill/>
        </p:spPr>
        <p:txBody>
          <a:bodyPr wrap="square" rtlCol="0">
            <a:spAutoFit/>
          </a:bodyPr>
          <a:lstStyle/>
          <a:p>
            <a:r>
              <a:rPr lang="en-US" b="1" dirty="0"/>
              <a:t>Questions 1.14 through to 1.19 apply only to applicants from an overseas jurisdiction.</a:t>
            </a:r>
          </a:p>
        </p:txBody>
      </p:sp>
    </p:spTree>
    <p:extLst>
      <p:ext uri="{BB962C8B-B14F-4D97-AF65-F5344CB8AC3E}">
        <p14:creationId xmlns:p14="http://schemas.microsoft.com/office/powerpoint/2010/main" val="133025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
        <p:nvSpPr>
          <p:cNvPr id="6" name="TextBox 5"/>
          <p:cNvSpPr txBox="1"/>
          <p:nvPr/>
        </p:nvSpPr>
        <p:spPr>
          <a:xfrm>
            <a:off x="-2" y="92762"/>
            <a:ext cx="6991818"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
        <p:nvSpPr>
          <p:cNvPr id="2" name="Content Placeholder 1"/>
          <p:cNvSpPr>
            <a:spLocks noGrp="1"/>
          </p:cNvSpPr>
          <p:nvPr>
            <p:ph idx="1"/>
          </p:nvPr>
        </p:nvSpPr>
        <p:spPr/>
        <p:txBody>
          <a:bodyPr/>
          <a:lstStyle/>
          <a:p>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3816260933"/>
              </p:ext>
            </p:extLst>
          </p:nvPr>
        </p:nvGraphicFramePr>
        <p:xfrm>
          <a:off x="738553" y="750275"/>
          <a:ext cx="10872875" cy="5401617"/>
        </p:xfrm>
        <a:graphic>
          <a:graphicData uri="http://schemas.openxmlformats.org/drawingml/2006/table">
            <a:tbl>
              <a:tblPr firstRow="1" bandRow="1">
                <a:tableStyleId>{5C22544A-7EE6-4342-B048-85BDC9FD1C3A}</a:tableStyleId>
              </a:tblPr>
              <a:tblGrid>
                <a:gridCol w="4384990">
                  <a:extLst>
                    <a:ext uri="{9D8B030D-6E8A-4147-A177-3AD203B41FA5}">
                      <a16:colId xmlns:a16="http://schemas.microsoft.com/office/drawing/2014/main" val="655017874"/>
                    </a:ext>
                  </a:extLst>
                </a:gridCol>
                <a:gridCol w="6487885">
                  <a:extLst>
                    <a:ext uri="{9D8B030D-6E8A-4147-A177-3AD203B41FA5}">
                      <a16:colId xmlns:a16="http://schemas.microsoft.com/office/drawing/2014/main" val="2142909490"/>
                    </a:ext>
                  </a:extLst>
                </a:gridCol>
              </a:tblGrid>
              <a:tr h="399689">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1380114">
                <a:tc>
                  <a:txBody>
                    <a:bodyPr/>
                    <a:lstStyle/>
                    <a:p>
                      <a:pPr marL="0" indent="0">
                        <a:buNone/>
                      </a:pPr>
                      <a:r>
                        <a:rPr lang="en-US" b="1" dirty="0">
                          <a:solidFill>
                            <a:schemeClr val="tx1"/>
                          </a:solidFill>
                        </a:rPr>
                        <a:t>1.17   Name of officer who is to be the authorized agent in Jamaica </a:t>
                      </a:r>
                      <a:endParaRPr lang="en-US" dirty="0">
                        <a:solidFill>
                          <a:schemeClr val="tx1"/>
                        </a:solidFill>
                      </a:endParaRPr>
                    </a:p>
                  </a:txBody>
                  <a:tcPr marL="96063" marR="96063"/>
                </a:tc>
                <a:tc>
                  <a:txBody>
                    <a:bodyPr/>
                    <a:lstStyle/>
                    <a:p>
                      <a:pPr>
                        <a:spcAft>
                          <a:spcPts val="1200"/>
                        </a:spcAft>
                      </a:pPr>
                      <a:r>
                        <a:rPr lang="en-US" dirty="0">
                          <a:solidFill>
                            <a:schemeClr val="tx1"/>
                          </a:solidFill>
                        </a:rPr>
                        <a:t>The full name (first, middle and last names) of an officer who will be the applicant’s authorized agent in Jamaica. </a:t>
                      </a:r>
                    </a:p>
                    <a:p>
                      <a:pPr>
                        <a:spcAft>
                          <a:spcPts val="1200"/>
                        </a:spcAft>
                      </a:pPr>
                      <a:r>
                        <a:rPr lang="en-US" dirty="0">
                          <a:solidFill>
                            <a:schemeClr val="tx1"/>
                          </a:solidFill>
                        </a:rPr>
                        <a:t>This individual must reside in Jamaica. </a:t>
                      </a:r>
                    </a:p>
                  </a:txBody>
                  <a:tcPr marL="96063" marR="96063"/>
                </a:tc>
                <a:extLst>
                  <a:ext uri="{0D108BD9-81ED-4DB2-BD59-A6C34878D82A}">
                    <a16:rowId xmlns:a16="http://schemas.microsoft.com/office/drawing/2014/main" val="4022620570"/>
                  </a:ext>
                </a:extLst>
              </a:tr>
              <a:tr h="2428501">
                <a:tc>
                  <a:txBody>
                    <a:bodyPr/>
                    <a:lstStyle/>
                    <a:p>
                      <a:pPr marL="0" indent="0">
                        <a:buNone/>
                      </a:pPr>
                      <a:r>
                        <a:rPr lang="en-US" b="1" dirty="0">
                          <a:solidFill>
                            <a:schemeClr val="tx1"/>
                          </a:solidFill>
                        </a:rPr>
                        <a:t>1.18   Name of alternate to the officer who is to be the authorized agent in Jamaica</a:t>
                      </a:r>
                      <a:endParaRPr lang="en-US" dirty="0">
                        <a:solidFill>
                          <a:schemeClr val="tx1"/>
                        </a:solidFill>
                      </a:endParaRPr>
                    </a:p>
                  </a:txBody>
                  <a:tcPr marL="96063" marR="96063"/>
                </a:tc>
                <a:tc>
                  <a:txBody>
                    <a:bodyPr/>
                    <a:lstStyle/>
                    <a:p>
                      <a:pPr>
                        <a:spcAft>
                          <a:spcPts val="1200"/>
                        </a:spcAft>
                      </a:pPr>
                      <a:r>
                        <a:rPr lang="en-US" dirty="0">
                          <a:solidFill>
                            <a:schemeClr val="tx1"/>
                          </a:solidFill>
                        </a:rPr>
                        <a:t>The full name (first, middle and last names) of another officer of the applicant, who will carry on the functions of the authorized agent named in 1.17 above, in the absence or inability of the authorized agent named above to carry out those functions. </a:t>
                      </a:r>
                    </a:p>
                    <a:p>
                      <a:pPr>
                        <a:spcAft>
                          <a:spcPts val="1200"/>
                        </a:spcAft>
                      </a:pPr>
                      <a:r>
                        <a:rPr lang="en-US" dirty="0">
                          <a:solidFill>
                            <a:schemeClr val="tx1"/>
                          </a:solidFill>
                        </a:rPr>
                        <a:t>This individual must also reside in Jamaica.</a:t>
                      </a:r>
                    </a:p>
                  </a:txBody>
                  <a:tcPr marL="96063" marR="96063"/>
                </a:tc>
                <a:extLst>
                  <a:ext uri="{0D108BD9-81ED-4DB2-BD59-A6C34878D82A}">
                    <a16:rowId xmlns:a16="http://schemas.microsoft.com/office/drawing/2014/main" val="2465286231"/>
                  </a:ext>
                </a:extLst>
              </a:tr>
              <a:tr h="1193313">
                <a:tc>
                  <a:txBody>
                    <a:bodyPr/>
                    <a:lstStyle/>
                    <a:p>
                      <a:pPr marL="0" indent="0">
                        <a:buNone/>
                      </a:pPr>
                      <a:r>
                        <a:rPr lang="en-US" b="1" dirty="0">
                          <a:solidFill>
                            <a:schemeClr val="tx1"/>
                          </a:solidFill>
                        </a:rPr>
                        <a:t>1.19   Regulator in country of incorporation (if applicable):</a:t>
                      </a:r>
                      <a:endParaRPr lang="en-US" dirty="0">
                        <a:solidFill>
                          <a:schemeClr val="tx1"/>
                        </a:solidFill>
                      </a:endParaRPr>
                    </a:p>
                  </a:txBody>
                  <a:tcPr marL="96063" marR="96063"/>
                </a:tc>
                <a:tc>
                  <a:txBody>
                    <a:bodyPr/>
                    <a:lstStyle/>
                    <a:p>
                      <a:r>
                        <a:rPr lang="en-US" dirty="0">
                          <a:solidFill>
                            <a:schemeClr val="tx1"/>
                          </a:solidFill>
                        </a:rPr>
                        <a:t>Indicate the full name and address of the regulator/supervisor in country of incorporation. </a:t>
                      </a:r>
                    </a:p>
                    <a:p>
                      <a:pPr>
                        <a:spcAft>
                          <a:spcPts val="1200"/>
                        </a:spcAft>
                      </a:pPr>
                      <a:endParaRPr lang="en-US" dirty="0">
                        <a:solidFill>
                          <a:schemeClr val="tx1"/>
                        </a:solidFill>
                      </a:endParaRPr>
                    </a:p>
                  </a:txBody>
                  <a:tcPr marL="96063" marR="96063"/>
                </a:tc>
                <a:extLst>
                  <a:ext uri="{0D108BD9-81ED-4DB2-BD59-A6C34878D82A}">
                    <a16:rowId xmlns:a16="http://schemas.microsoft.com/office/drawing/2014/main" val="2092281812"/>
                  </a:ext>
                </a:extLst>
              </a:tr>
            </a:tbl>
          </a:graphicData>
        </a:graphic>
      </p:graphicFrame>
      <p:sp>
        <p:nvSpPr>
          <p:cNvPr id="7" name="TextBox 6"/>
          <p:cNvSpPr txBox="1"/>
          <p:nvPr/>
        </p:nvSpPr>
        <p:spPr>
          <a:xfrm>
            <a:off x="7228114" y="91657"/>
            <a:ext cx="4612193" cy="646331"/>
          </a:xfrm>
          <a:prstGeom prst="rect">
            <a:avLst/>
          </a:prstGeom>
          <a:noFill/>
        </p:spPr>
        <p:txBody>
          <a:bodyPr wrap="square" rtlCol="0">
            <a:spAutoFit/>
          </a:bodyPr>
          <a:lstStyle/>
          <a:p>
            <a:r>
              <a:rPr lang="en-US" b="1" dirty="0"/>
              <a:t>Questions 1.14 through to 1.19 apply only to applicants from an overseas jurisdiction.</a:t>
            </a:r>
          </a:p>
        </p:txBody>
      </p:sp>
    </p:spTree>
    <p:extLst>
      <p:ext uri="{BB962C8B-B14F-4D97-AF65-F5344CB8AC3E}">
        <p14:creationId xmlns:p14="http://schemas.microsoft.com/office/powerpoint/2010/main" val="358969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61073" y="6356350"/>
            <a:ext cx="1530927" cy="365125"/>
          </a:xfrm>
        </p:spPr>
        <p:txBody>
          <a:bodyPr/>
          <a:lstStyle/>
          <a:p>
            <a:fld id="{4FAB73BC-B049-4115-A692-8D63A059BFB8}" type="slidenum">
              <a:rPr lang="en-US" smtClean="0"/>
              <a:pPr/>
              <a:t>15</a:t>
            </a:fld>
            <a:endParaRPr lang="en-US" dirty="0"/>
          </a:p>
        </p:txBody>
      </p:sp>
      <p:sp>
        <p:nvSpPr>
          <p:cNvPr id="6" name="TextBox 5"/>
          <p:cNvSpPr txBox="1"/>
          <p:nvPr/>
        </p:nvSpPr>
        <p:spPr>
          <a:xfrm>
            <a:off x="-3" y="92762"/>
            <a:ext cx="9331571"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2781165048"/>
              </p:ext>
            </p:extLst>
          </p:nvPr>
        </p:nvGraphicFramePr>
        <p:xfrm>
          <a:off x="738554" y="750274"/>
          <a:ext cx="10940302" cy="5334003"/>
        </p:xfrm>
        <a:graphic>
          <a:graphicData uri="http://schemas.openxmlformats.org/drawingml/2006/table">
            <a:tbl>
              <a:tblPr firstRow="1" bandRow="1">
                <a:tableStyleId>{5C22544A-7EE6-4342-B048-85BDC9FD1C3A}</a:tableStyleId>
              </a:tblPr>
              <a:tblGrid>
                <a:gridCol w="4628128">
                  <a:extLst>
                    <a:ext uri="{9D8B030D-6E8A-4147-A177-3AD203B41FA5}">
                      <a16:colId xmlns:a16="http://schemas.microsoft.com/office/drawing/2014/main" val="655017874"/>
                    </a:ext>
                  </a:extLst>
                </a:gridCol>
                <a:gridCol w="6312174">
                  <a:extLst>
                    <a:ext uri="{9D8B030D-6E8A-4147-A177-3AD203B41FA5}">
                      <a16:colId xmlns:a16="http://schemas.microsoft.com/office/drawing/2014/main" val="2142909490"/>
                    </a:ext>
                  </a:extLst>
                </a:gridCol>
              </a:tblGrid>
              <a:tr h="524656">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809347">
                <a:tc>
                  <a:txBody>
                    <a:bodyPr/>
                    <a:lstStyle/>
                    <a:p>
                      <a:pPr marL="0" indent="0">
                        <a:buNone/>
                      </a:pPr>
                      <a:r>
                        <a:rPr lang="en-US" sz="1800" b="1" dirty="0">
                          <a:solidFill>
                            <a:schemeClr val="tx1"/>
                          </a:solidFill>
                        </a:rPr>
                        <a:t>1.20   Attach certified copies of the incorporating documents as defined in the Act.</a:t>
                      </a:r>
                      <a:endParaRPr lang="en-US" dirty="0">
                        <a:solidFill>
                          <a:schemeClr val="tx1"/>
                        </a:solidFill>
                      </a:endParaRPr>
                    </a:p>
                  </a:txBody>
                  <a:tcPr marL="96063" marR="96063"/>
                </a:tc>
                <a:tc>
                  <a:txBody>
                    <a:bodyPr/>
                    <a:lstStyle/>
                    <a:p>
                      <a:r>
                        <a:rPr lang="en-US" dirty="0" err="1">
                          <a:solidFill>
                            <a:schemeClr val="tx1"/>
                          </a:solidFill>
                        </a:rPr>
                        <a:t>Licences</a:t>
                      </a:r>
                      <a:r>
                        <a:rPr lang="en-US" dirty="0">
                          <a:solidFill>
                            <a:schemeClr val="tx1"/>
                          </a:solidFill>
                        </a:rPr>
                        <a:t> will be issued only to companies registered to do business in Jamaica. See Section 2 (Interpretation) of the Microcredit Act, for the list of Incorporation documents. </a:t>
                      </a:r>
                    </a:p>
                    <a:p>
                      <a:endParaRPr lang="en-US" dirty="0">
                        <a:solidFill>
                          <a:schemeClr val="tx1"/>
                        </a:solidFill>
                      </a:endParaRPr>
                    </a:p>
                    <a:p>
                      <a:pPr marL="0" indent="0">
                        <a:buNone/>
                      </a:pPr>
                      <a:r>
                        <a:rPr lang="en-US" sz="1800" kern="1200" dirty="0">
                          <a:solidFill>
                            <a:schemeClr val="tx1"/>
                          </a:solidFill>
                          <a:latin typeface="+mn-lt"/>
                          <a:ea typeface="+mn-ea"/>
                          <a:cs typeface="+mn-cs"/>
                        </a:rPr>
                        <a:t>For an applicant from an overseas jurisdiction:</a:t>
                      </a:r>
                    </a:p>
                    <a:p>
                      <a:pPr marL="0" indent="0">
                        <a:buNone/>
                      </a:pPr>
                      <a:r>
                        <a:rPr lang="en-US" sz="1800" kern="1200" dirty="0">
                          <a:solidFill>
                            <a:schemeClr val="tx1"/>
                          </a:solidFill>
                          <a:latin typeface="+mn-lt"/>
                          <a:ea typeface="+mn-ea"/>
                          <a:cs typeface="+mn-cs"/>
                        </a:rPr>
                        <a:t>Submit</a:t>
                      </a:r>
                      <a:r>
                        <a:rPr lang="en-US" sz="1800" kern="1200" baseline="0" dirty="0">
                          <a:solidFill>
                            <a:schemeClr val="tx1"/>
                          </a:solidFill>
                          <a:latin typeface="+mn-lt"/>
                          <a:ea typeface="+mn-ea"/>
                          <a:cs typeface="+mn-cs"/>
                        </a:rPr>
                        <a:t> </a:t>
                      </a:r>
                      <a:r>
                        <a:rPr lang="en-US" sz="1800" kern="1200" dirty="0">
                          <a:solidFill>
                            <a:schemeClr val="tx1"/>
                          </a:solidFill>
                          <a:latin typeface="+mn-lt"/>
                          <a:ea typeface="+mn-ea"/>
                          <a:cs typeface="+mn-cs"/>
                        </a:rPr>
                        <a:t>the certified copy of registration documents to operate a company in Jamaica, obtained from the Companies Office of Jamaica, along with relevant certified copies of incorporation documents from country of incorporation.</a:t>
                      </a:r>
                    </a:p>
                    <a:p>
                      <a:pPr>
                        <a:spcAft>
                          <a:spcPts val="600"/>
                        </a:spcAft>
                      </a:pPr>
                      <a:endParaRPr lang="en-US" sz="180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800" kern="1200" dirty="0">
                          <a:solidFill>
                            <a:schemeClr val="tx1"/>
                          </a:solidFill>
                          <a:latin typeface="+mn-lt"/>
                          <a:ea typeface="+mn-ea"/>
                          <a:cs typeface="+mn-cs"/>
                        </a:rPr>
                        <a:t>Certified copies of incorporation documents are obtained from the relevant registrar of companies (e.g. in Jamaica  - The  Companies Office of Jamaica) </a:t>
                      </a:r>
                    </a:p>
                    <a:p>
                      <a:pPr>
                        <a:spcAft>
                          <a:spcPts val="600"/>
                        </a:spcAft>
                      </a:pPr>
                      <a:endParaRPr lang="en-US" sz="1800" kern="1200" dirty="0">
                        <a:solidFill>
                          <a:schemeClr val="tx1"/>
                        </a:solidFill>
                        <a:latin typeface="+mn-lt"/>
                        <a:ea typeface="+mn-ea"/>
                        <a:cs typeface="+mn-cs"/>
                      </a:endParaRPr>
                    </a:p>
                  </a:txBody>
                  <a:tcPr marL="96063" marR="96063"/>
                </a:tc>
                <a:extLst>
                  <a:ext uri="{0D108BD9-81ED-4DB2-BD59-A6C34878D82A}">
                    <a16:rowId xmlns:a16="http://schemas.microsoft.com/office/drawing/2014/main" val="4022620570"/>
                  </a:ext>
                </a:extLst>
              </a:tr>
            </a:tbl>
          </a:graphicData>
        </a:graphic>
      </p:graphicFrame>
    </p:spTree>
    <p:extLst>
      <p:ext uri="{BB962C8B-B14F-4D97-AF65-F5344CB8AC3E}">
        <p14:creationId xmlns:p14="http://schemas.microsoft.com/office/powerpoint/2010/main" val="258897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
        <p:nvSpPr>
          <p:cNvPr id="6" name="TextBox 5"/>
          <p:cNvSpPr txBox="1"/>
          <p:nvPr/>
        </p:nvSpPr>
        <p:spPr>
          <a:xfrm>
            <a:off x="-3" y="92762"/>
            <a:ext cx="9331571"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3423341306"/>
              </p:ext>
            </p:extLst>
          </p:nvPr>
        </p:nvGraphicFramePr>
        <p:xfrm>
          <a:off x="727402" y="750274"/>
          <a:ext cx="10927569" cy="5345726"/>
        </p:xfrm>
        <a:graphic>
          <a:graphicData uri="http://schemas.openxmlformats.org/drawingml/2006/table">
            <a:tbl>
              <a:tblPr firstRow="1" bandRow="1">
                <a:tableStyleId>{5C22544A-7EE6-4342-B048-85BDC9FD1C3A}</a:tableStyleId>
              </a:tblPr>
              <a:tblGrid>
                <a:gridCol w="4622741">
                  <a:extLst>
                    <a:ext uri="{9D8B030D-6E8A-4147-A177-3AD203B41FA5}">
                      <a16:colId xmlns:a16="http://schemas.microsoft.com/office/drawing/2014/main" val="655017874"/>
                    </a:ext>
                  </a:extLst>
                </a:gridCol>
                <a:gridCol w="6304828">
                  <a:extLst>
                    <a:ext uri="{9D8B030D-6E8A-4147-A177-3AD203B41FA5}">
                      <a16:colId xmlns:a16="http://schemas.microsoft.com/office/drawing/2014/main" val="2142909490"/>
                    </a:ext>
                  </a:extLst>
                </a:gridCol>
              </a:tblGrid>
              <a:tr h="507781">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837945">
                <a:tc>
                  <a:txBody>
                    <a:bodyPr/>
                    <a:lstStyle/>
                    <a:p>
                      <a:pPr marL="0" lvl="1" indent="0">
                        <a:buNone/>
                      </a:pPr>
                      <a:r>
                        <a:rPr lang="en-US" sz="1800" b="1" dirty="0">
                          <a:solidFill>
                            <a:schemeClr val="tx1"/>
                          </a:solidFill>
                        </a:rPr>
                        <a:t>1.21   Audit Firm/Public Accountant who last conducted the applicant’s external audit</a:t>
                      </a:r>
                      <a:endParaRPr lang="en-US" sz="1800" dirty="0">
                        <a:solidFill>
                          <a:schemeClr val="tx1"/>
                        </a:solidFill>
                      </a:endParaRPr>
                    </a:p>
                  </a:txBody>
                  <a:tcPr marL="96063" marR="96063"/>
                </a:tc>
                <a:tc>
                  <a:txBody>
                    <a:bodyPr/>
                    <a:lstStyle/>
                    <a:p>
                      <a:r>
                        <a:rPr lang="en-US" dirty="0">
                          <a:solidFill>
                            <a:schemeClr val="tx1"/>
                          </a:solidFill>
                        </a:rPr>
                        <a:t>State the name and complete address of the audit firm or public accountant </a:t>
                      </a:r>
                      <a:r>
                        <a:rPr lang="en-US" sz="1800" kern="1200" dirty="0">
                          <a:solidFill>
                            <a:schemeClr val="tx1"/>
                          </a:solidFill>
                          <a:latin typeface="+mn-lt"/>
                          <a:ea typeface="+mn-ea"/>
                          <a:cs typeface="+mn-cs"/>
                        </a:rPr>
                        <a:t>who last conducted the applicant’s external audit or prepared the financial statements presented,</a:t>
                      </a:r>
                      <a:r>
                        <a:rPr lang="en-US" sz="1800" kern="1200" baseline="0" dirty="0">
                          <a:solidFill>
                            <a:schemeClr val="tx1"/>
                          </a:solidFill>
                          <a:latin typeface="+mn-lt"/>
                          <a:ea typeface="+mn-ea"/>
                          <a:cs typeface="+mn-cs"/>
                        </a:rPr>
                        <a:t> </a:t>
                      </a:r>
                      <a:r>
                        <a:rPr lang="en-US" sz="1800" kern="1200" dirty="0">
                          <a:solidFill>
                            <a:schemeClr val="tx1"/>
                          </a:solidFill>
                          <a:latin typeface="+mn-lt"/>
                          <a:ea typeface="+mn-ea"/>
                          <a:cs typeface="+mn-cs"/>
                        </a:rPr>
                        <a:t>as</a:t>
                      </a:r>
                      <a:r>
                        <a:rPr lang="en-US" dirty="0">
                          <a:solidFill>
                            <a:schemeClr val="tx1"/>
                          </a:solidFill>
                        </a:rPr>
                        <a:t> well as, the name of the primary contact. </a:t>
                      </a:r>
                    </a:p>
                    <a:p>
                      <a:endParaRPr lang="en-US" dirty="0">
                        <a:solidFill>
                          <a:schemeClr val="tx1"/>
                        </a:solidFill>
                      </a:endParaRPr>
                    </a:p>
                    <a:p>
                      <a:endParaRPr lang="en-US" dirty="0">
                        <a:solidFill>
                          <a:schemeClr val="tx1"/>
                        </a:solidFill>
                      </a:endParaRPr>
                    </a:p>
                    <a:p>
                      <a:r>
                        <a:rPr lang="en-US" dirty="0">
                          <a:solidFill>
                            <a:schemeClr val="tx1"/>
                          </a:solidFill>
                        </a:rPr>
                        <a:t>A </a:t>
                      </a:r>
                      <a:r>
                        <a:rPr lang="en-US" baseline="0" dirty="0">
                          <a:solidFill>
                            <a:schemeClr val="tx1"/>
                          </a:solidFill>
                        </a:rPr>
                        <a:t>list of Registered Public Accountants may be found on the website of the Public Accountancy Board, which may be accessed using the following web address:</a:t>
                      </a:r>
                    </a:p>
                    <a:p>
                      <a:endParaRPr lang="en-US" baseline="0" dirty="0">
                        <a:solidFill>
                          <a:schemeClr val="tx1"/>
                        </a:solidFill>
                      </a:endParaRPr>
                    </a:p>
                    <a:p>
                      <a:r>
                        <a:rPr lang="en-US" baseline="0" dirty="0">
                          <a:solidFill>
                            <a:schemeClr val="tx1"/>
                          </a:solidFill>
                          <a:hlinkClick r:id="rId3"/>
                        </a:rPr>
                        <a:t>www.pab.gov.jm/list-of-rpas</a:t>
                      </a:r>
                      <a:endParaRPr lang="en-US" baseline="0" dirty="0">
                        <a:solidFill>
                          <a:schemeClr val="tx1"/>
                        </a:solidFill>
                      </a:endParaRPr>
                    </a:p>
                    <a:p>
                      <a:endParaRPr lang="en-US" dirty="0">
                        <a:solidFill>
                          <a:schemeClr val="tx1"/>
                        </a:solidFill>
                      </a:endParaRPr>
                    </a:p>
                  </a:txBody>
                  <a:tcPr marL="96063" marR="96063"/>
                </a:tc>
                <a:extLst>
                  <a:ext uri="{0D108BD9-81ED-4DB2-BD59-A6C34878D82A}">
                    <a16:rowId xmlns:a16="http://schemas.microsoft.com/office/drawing/2014/main" val="4022620570"/>
                  </a:ext>
                </a:extLst>
              </a:tr>
            </a:tbl>
          </a:graphicData>
        </a:graphic>
      </p:graphicFrame>
    </p:spTree>
    <p:extLst>
      <p:ext uri="{BB962C8B-B14F-4D97-AF65-F5344CB8AC3E}">
        <p14:creationId xmlns:p14="http://schemas.microsoft.com/office/powerpoint/2010/main" val="349253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
        <p:nvSpPr>
          <p:cNvPr id="6" name="TextBox 5"/>
          <p:cNvSpPr txBox="1"/>
          <p:nvPr/>
        </p:nvSpPr>
        <p:spPr>
          <a:xfrm>
            <a:off x="-3" y="92762"/>
            <a:ext cx="9331571"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843742608"/>
              </p:ext>
            </p:extLst>
          </p:nvPr>
        </p:nvGraphicFramePr>
        <p:xfrm>
          <a:off x="794309" y="742602"/>
          <a:ext cx="10889691" cy="5378850"/>
        </p:xfrm>
        <a:graphic>
          <a:graphicData uri="http://schemas.openxmlformats.org/drawingml/2006/table">
            <a:tbl>
              <a:tblPr firstRow="1" bandRow="1">
                <a:tableStyleId>{5C22544A-7EE6-4342-B048-85BDC9FD1C3A}</a:tableStyleId>
              </a:tblPr>
              <a:tblGrid>
                <a:gridCol w="4606717">
                  <a:extLst>
                    <a:ext uri="{9D8B030D-6E8A-4147-A177-3AD203B41FA5}">
                      <a16:colId xmlns:a16="http://schemas.microsoft.com/office/drawing/2014/main" val="655017874"/>
                    </a:ext>
                  </a:extLst>
                </a:gridCol>
                <a:gridCol w="6282974">
                  <a:extLst>
                    <a:ext uri="{9D8B030D-6E8A-4147-A177-3AD203B41FA5}">
                      <a16:colId xmlns:a16="http://schemas.microsoft.com/office/drawing/2014/main" val="2142909490"/>
                    </a:ext>
                  </a:extLst>
                </a:gridCol>
              </a:tblGrid>
              <a:tr h="344027">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2105962">
                <a:tc>
                  <a:txBody>
                    <a:bodyPr/>
                    <a:lstStyle/>
                    <a:p>
                      <a:pPr marL="234950" lvl="1" indent="-234950">
                        <a:buNone/>
                      </a:pPr>
                      <a:r>
                        <a:rPr lang="en-US" sz="1800" b="1" dirty="0">
                          <a:solidFill>
                            <a:schemeClr val="tx1"/>
                          </a:solidFill>
                        </a:rPr>
                        <a:t>1.22</a:t>
                      </a:r>
                      <a:r>
                        <a:rPr lang="en-US" sz="1800" b="1" baseline="0" dirty="0">
                          <a:solidFill>
                            <a:schemeClr val="tx1"/>
                          </a:solidFill>
                        </a:rPr>
                        <a:t>    </a:t>
                      </a:r>
                      <a:r>
                        <a:rPr lang="en-US" sz="1800" b="1" dirty="0">
                          <a:solidFill>
                            <a:schemeClr val="tx1"/>
                          </a:solidFill>
                        </a:rPr>
                        <a:t>Attorney-at-law (where applicable)</a:t>
                      </a:r>
                    </a:p>
                  </a:txBody>
                  <a:tcPr marL="96063" marR="96063"/>
                </a:tc>
                <a:tc>
                  <a:txBody>
                    <a:bodyPr/>
                    <a:lstStyle/>
                    <a:p>
                      <a:pPr>
                        <a:spcAft>
                          <a:spcPts val="1800"/>
                        </a:spcAft>
                      </a:pPr>
                      <a:r>
                        <a:rPr lang="en-US" sz="1800" dirty="0">
                          <a:solidFill>
                            <a:schemeClr val="tx1"/>
                          </a:solidFill>
                        </a:rPr>
                        <a:t>State the name and complete address, of the applicant’s attorney as well as the name of the primary contact. </a:t>
                      </a:r>
                    </a:p>
                    <a:p>
                      <a:pPr marL="0" indent="0">
                        <a:buNone/>
                      </a:pPr>
                      <a:endParaRPr lang="en-US" sz="1800" dirty="0">
                        <a:solidFill>
                          <a:schemeClr val="tx1"/>
                        </a:solidFill>
                      </a:endParaRPr>
                    </a:p>
                  </a:txBody>
                  <a:tcPr marL="96063" marR="96063"/>
                </a:tc>
                <a:extLst>
                  <a:ext uri="{0D108BD9-81ED-4DB2-BD59-A6C34878D82A}">
                    <a16:rowId xmlns:a16="http://schemas.microsoft.com/office/drawing/2014/main" val="4022620570"/>
                  </a:ext>
                </a:extLst>
              </a:tr>
              <a:tr h="2907128">
                <a:tc>
                  <a:txBody>
                    <a:bodyPr/>
                    <a:lstStyle/>
                    <a:p>
                      <a:pPr marL="234950" marR="0" lvl="1" indent="-23495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1.23   Banker/(s) (where applicable)</a:t>
                      </a:r>
                      <a:endParaRPr lang="en-US" sz="1800" dirty="0">
                        <a:solidFill>
                          <a:schemeClr val="tx1"/>
                        </a:solidFill>
                      </a:endParaRPr>
                    </a:p>
                    <a:p>
                      <a:pPr marL="234950" lvl="1" indent="-234950">
                        <a:buNone/>
                      </a:pPr>
                      <a:endParaRPr lang="en-US" sz="1800" b="1"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State the name and complete address, of the applicant’s banker as well as the name of the primary contact.</a:t>
                      </a:r>
                    </a:p>
                    <a:p>
                      <a:pPr marL="0" indent="0">
                        <a:buNone/>
                      </a:pPr>
                      <a:endParaRPr lang="en-US" sz="1800" dirty="0">
                        <a:solidFill>
                          <a:schemeClr val="tx1"/>
                        </a:solidFill>
                      </a:endParaRPr>
                    </a:p>
                  </a:txBody>
                  <a:tcPr marL="96063" marR="96063"/>
                </a:tc>
                <a:extLst>
                  <a:ext uri="{0D108BD9-81ED-4DB2-BD59-A6C34878D82A}">
                    <a16:rowId xmlns:a16="http://schemas.microsoft.com/office/drawing/2014/main" val="1411563509"/>
                  </a:ext>
                </a:extLst>
              </a:tr>
            </a:tbl>
          </a:graphicData>
        </a:graphic>
      </p:graphicFrame>
    </p:spTree>
    <p:extLst>
      <p:ext uri="{BB962C8B-B14F-4D97-AF65-F5344CB8AC3E}">
        <p14:creationId xmlns:p14="http://schemas.microsoft.com/office/powerpoint/2010/main" val="162785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34135" y="6341836"/>
            <a:ext cx="1530927" cy="365125"/>
          </a:xfrm>
        </p:spPr>
        <p:txBody>
          <a:bodyPr/>
          <a:lstStyle/>
          <a:p>
            <a:fld id="{4FAB73BC-B049-4115-A692-8D63A059BFB8}" type="slidenum">
              <a:rPr lang="en-US" smtClean="0"/>
              <a:pPr/>
              <a:t>18</a:t>
            </a:fld>
            <a:endParaRPr lang="en-US" dirty="0"/>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4080720516"/>
              </p:ext>
            </p:extLst>
          </p:nvPr>
        </p:nvGraphicFramePr>
        <p:xfrm>
          <a:off x="738554" y="750275"/>
          <a:ext cx="10945446" cy="5357448"/>
        </p:xfrm>
        <a:graphic>
          <a:graphicData uri="http://schemas.openxmlformats.org/drawingml/2006/table">
            <a:tbl>
              <a:tblPr firstRow="1" bandRow="1">
                <a:tableStyleId>{5C22544A-7EE6-4342-B048-85BDC9FD1C3A}</a:tableStyleId>
              </a:tblPr>
              <a:tblGrid>
                <a:gridCol w="4630304">
                  <a:extLst>
                    <a:ext uri="{9D8B030D-6E8A-4147-A177-3AD203B41FA5}">
                      <a16:colId xmlns:a16="http://schemas.microsoft.com/office/drawing/2014/main" val="655017874"/>
                    </a:ext>
                  </a:extLst>
                </a:gridCol>
                <a:gridCol w="6315142">
                  <a:extLst>
                    <a:ext uri="{9D8B030D-6E8A-4147-A177-3AD203B41FA5}">
                      <a16:colId xmlns:a16="http://schemas.microsoft.com/office/drawing/2014/main" val="2142909490"/>
                    </a:ext>
                  </a:extLst>
                </a:gridCol>
              </a:tblGrid>
              <a:tr h="410940">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946508">
                <a:tc>
                  <a:txBody>
                    <a:bodyPr/>
                    <a:lstStyle/>
                    <a:p>
                      <a:pPr marL="0" lvl="1" indent="0" algn="l">
                        <a:buNone/>
                      </a:pPr>
                      <a:r>
                        <a:rPr lang="en-US" sz="1800" b="1" dirty="0">
                          <a:solidFill>
                            <a:schemeClr val="tx1"/>
                          </a:solidFill>
                        </a:rPr>
                        <a:t>2.1   Where applicable, state the name, address and principal business activities of the applicant’s holding company. </a:t>
                      </a:r>
                    </a:p>
                    <a:p>
                      <a:pPr marL="0" lvl="1" indent="0" algn="l">
                        <a:buNone/>
                      </a:pPr>
                      <a:r>
                        <a:rPr lang="en-US" sz="1800" b="1" dirty="0">
                          <a:solidFill>
                            <a:schemeClr val="tx1"/>
                          </a:solidFill>
                        </a:rPr>
                        <a:t>Provide details of the amount and value of the</a:t>
                      </a:r>
                      <a:r>
                        <a:rPr lang="en-US" sz="1800" b="1" baseline="0" dirty="0">
                          <a:solidFill>
                            <a:schemeClr val="tx1"/>
                          </a:solidFill>
                        </a:rPr>
                        <a:t> </a:t>
                      </a:r>
                      <a:r>
                        <a:rPr lang="en-US" sz="1800" b="1" dirty="0">
                          <a:solidFill>
                            <a:schemeClr val="tx1"/>
                          </a:solidFill>
                        </a:rPr>
                        <a:t>shareholding of the holding company in the applicant. </a:t>
                      </a:r>
                      <a:endParaRPr lang="en-US" sz="1800" dirty="0">
                        <a:solidFill>
                          <a:schemeClr val="tx1"/>
                        </a:solidFill>
                      </a:endParaRPr>
                    </a:p>
                  </a:txBody>
                  <a:tcPr marL="96063" marR="96063"/>
                </a:tc>
                <a:tc>
                  <a:txBody>
                    <a:bodyPr/>
                    <a:lstStyle/>
                    <a:p>
                      <a:r>
                        <a:rPr lang="en-US" sz="1800" dirty="0">
                          <a:solidFill>
                            <a:schemeClr val="tx1"/>
                          </a:solidFill>
                        </a:rPr>
                        <a:t>Note section 2(5) of the Act, for the definition of holding company.</a:t>
                      </a:r>
                    </a:p>
                    <a:p>
                      <a:endParaRPr lang="en-US" sz="1800" dirty="0">
                        <a:solidFill>
                          <a:schemeClr val="tx1"/>
                        </a:solidFill>
                      </a:endParaRPr>
                    </a:p>
                    <a:p>
                      <a:r>
                        <a:rPr lang="en-US" sz="1800" dirty="0">
                          <a:solidFill>
                            <a:schemeClr val="tx1"/>
                          </a:solidFill>
                        </a:rPr>
                        <a:t>Information provided should be supported by relevant documentation from the Companies Office of Jamaica.   </a:t>
                      </a:r>
                    </a:p>
                    <a:p>
                      <a:pPr marL="0" indent="0">
                        <a:buNone/>
                      </a:pPr>
                      <a:endParaRPr lang="en-US" sz="1800" dirty="0">
                        <a:solidFill>
                          <a:schemeClr val="tx1"/>
                        </a:solidFill>
                      </a:endParaRPr>
                    </a:p>
                  </a:txBody>
                  <a:tcPr marL="96063" marR="96063"/>
                </a:tc>
                <a:extLst>
                  <a:ext uri="{0D108BD9-81ED-4DB2-BD59-A6C34878D82A}">
                    <a16:rowId xmlns:a16="http://schemas.microsoft.com/office/drawing/2014/main" val="4022620570"/>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127126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2738163488"/>
              </p:ext>
            </p:extLst>
          </p:nvPr>
        </p:nvGraphicFramePr>
        <p:xfrm>
          <a:off x="738554" y="750275"/>
          <a:ext cx="11007132" cy="5357448"/>
        </p:xfrm>
        <a:graphic>
          <a:graphicData uri="http://schemas.openxmlformats.org/drawingml/2006/table">
            <a:tbl>
              <a:tblPr firstRow="1" bandRow="1">
                <a:tableStyleId>{5C22544A-7EE6-4342-B048-85BDC9FD1C3A}</a:tableStyleId>
              </a:tblPr>
              <a:tblGrid>
                <a:gridCol w="4656399">
                  <a:extLst>
                    <a:ext uri="{9D8B030D-6E8A-4147-A177-3AD203B41FA5}">
                      <a16:colId xmlns:a16="http://schemas.microsoft.com/office/drawing/2014/main" val="655017874"/>
                    </a:ext>
                  </a:extLst>
                </a:gridCol>
                <a:gridCol w="6350733">
                  <a:extLst>
                    <a:ext uri="{9D8B030D-6E8A-4147-A177-3AD203B41FA5}">
                      <a16:colId xmlns:a16="http://schemas.microsoft.com/office/drawing/2014/main" val="2142909490"/>
                    </a:ext>
                  </a:extLst>
                </a:gridCol>
              </a:tblGrid>
              <a:tr h="410940">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946508">
                <a:tc>
                  <a:txBody>
                    <a:bodyPr/>
                    <a:lstStyle/>
                    <a:p>
                      <a:pPr marL="0" lvl="1" indent="0">
                        <a:buNone/>
                      </a:pPr>
                      <a:r>
                        <a:rPr lang="en-US" sz="1600" b="1" dirty="0">
                          <a:solidFill>
                            <a:schemeClr val="tx1"/>
                          </a:solidFill>
                        </a:rPr>
                        <a:t>2.2   Provide a chart of the group structure which clearly outlines the relationships among all the connected persons (as defined under sections 2(1) and 2(4) of the Act) within the group of which the applicant is a part. </a:t>
                      </a:r>
                    </a:p>
                    <a:p>
                      <a:pPr marL="0" lvl="1" indent="0">
                        <a:buNone/>
                      </a:pPr>
                      <a:endParaRPr lang="en-US" sz="1600" b="1" dirty="0">
                        <a:solidFill>
                          <a:schemeClr val="tx1"/>
                        </a:solidFill>
                      </a:endParaRPr>
                    </a:p>
                    <a:p>
                      <a:pPr marL="0" lvl="1" indent="0">
                        <a:buNone/>
                      </a:pPr>
                      <a:r>
                        <a:rPr lang="en-US" sz="1600" b="1" dirty="0">
                          <a:solidFill>
                            <a:schemeClr val="tx1"/>
                          </a:solidFill>
                        </a:rPr>
                        <a:t>The chart should highlight:</a:t>
                      </a:r>
                    </a:p>
                    <a:p>
                      <a:pPr marL="0" lvl="1" indent="0">
                        <a:buNone/>
                      </a:pPr>
                      <a:r>
                        <a:rPr lang="en-US" sz="1600" b="1" dirty="0">
                          <a:solidFill>
                            <a:schemeClr val="tx1"/>
                          </a:solidFill>
                        </a:rPr>
                        <a:t> The holding company and any other person with holdings of 20% or more of the voting power in the applicant; or </a:t>
                      </a:r>
                    </a:p>
                    <a:p>
                      <a:pPr marL="0" lvl="1" indent="0">
                        <a:buNone/>
                      </a:pPr>
                      <a:endParaRPr lang="en-US" sz="1600" b="1" dirty="0">
                        <a:solidFill>
                          <a:schemeClr val="tx1"/>
                        </a:solidFill>
                      </a:endParaRPr>
                    </a:p>
                    <a:p>
                      <a:pPr marL="0" lvl="1" indent="0">
                        <a:buNone/>
                      </a:pPr>
                      <a:r>
                        <a:rPr lang="en-US" sz="1600" b="1" dirty="0">
                          <a:solidFill>
                            <a:schemeClr val="tx1"/>
                          </a:solidFill>
                        </a:rPr>
                        <a:t>Other person with the ability to exercise effective control over the applicant or over any other entity within the group that conducts activities or businesses that are considered material or critical to the group operations. </a:t>
                      </a:r>
                    </a:p>
                    <a:p>
                      <a:pPr marL="0" lvl="1" indent="0">
                        <a:buNone/>
                      </a:pPr>
                      <a:endParaRPr lang="en-US" sz="1600" b="1" dirty="0">
                        <a:solidFill>
                          <a:schemeClr val="tx1"/>
                        </a:solidFill>
                      </a:endParaRPr>
                    </a:p>
                    <a:p>
                      <a:pPr marL="0" lvl="1" indent="0">
                        <a:buNone/>
                      </a:pPr>
                      <a:r>
                        <a:rPr lang="en-US" sz="1600" b="1" dirty="0">
                          <a:solidFill>
                            <a:schemeClr val="tx1"/>
                          </a:solidFill>
                        </a:rPr>
                        <a:t>Also provide the addresses of entities listed in the group.</a:t>
                      </a:r>
                      <a:endParaRPr lang="en-US" sz="1600" dirty="0">
                        <a:solidFill>
                          <a:schemeClr val="tx1"/>
                        </a:solidFill>
                      </a:endParaRPr>
                    </a:p>
                  </a:txBody>
                  <a:tcPr marL="96063" marR="96063"/>
                </a:tc>
                <a:tc>
                  <a:txBody>
                    <a:bodyPr/>
                    <a:lstStyle/>
                    <a:p>
                      <a:pPr marL="0" indent="0">
                        <a:spcAft>
                          <a:spcPts val="1200"/>
                        </a:spcAft>
                        <a:buNone/>
                      </a:pPr>
                      <a:r>
                        <a:rPr lang="en-US" sz="1600" dirty="0">
                          <a:solidFill>
                            <a:schemeClr val="tx1"/>
                          </a:solidFill>
                        </a:rPr>
                        <a:t>Where the applicant is part of a group structure, provide by way of attachment/insertion in the application form details of the group structure.</a:t>
                      </a:r>
                    </a:p>
                    <a:p>
                      <a:pPr lvl="0"/>
                      <a:endParaRPr lang="en-US" sz="1600" dirty="0">
                        <a:solidFill>
                          <a:schemeClr val="tx1"/>
                        </a:solidFill>
                      </a:endParaRPr>
                    </a:p>
                    <a:p>
                      <a:pPr lvl="0"/>
                      <a:r>
                        <a:rPr lang="en-US" sz="1600" dirty="0">
                          <a:solidFill>
                            <a:schemeClr val="tx1"/>
                          </a:solidFill>
                        </a:rPr>
                        <a:t>The group structure chart (family tree) </a:t>
                      </a:r>
                    </a:p>
                    <a:p>
                      <a:pPr lvl="1">
                        <a:spcAft>
                          <a:spcPts val="1200"/>
                        </a:spcAft>
                      </a:pPr>
                      <a:r>
                        <a:rPr lang="en-US" sz="1600" dirty="0">
                          <a:solidFill>
                            <a:schemeClr val="tx1"/>
                          </a:solidFill>
                        </a:rPr>
                        <a:t>Showing </a:t>
                      </a:r>
                      <a:r>
                        <a:rPr lang="en-US" sz="1600" b="1" dirty="0">
                          <a:solidFill>
                            <a:schemeClr val="tx1"/>
                          </a:solidFill>
                        </a:rPr>
                        <a:t>all</a:t>
                      </a:r>
                      <a:r>
                        <a:rPr lang="en-US" sz="1600" dirty="0">
                          <a:solidFill>
                            <a:schemeClr val="tx1"/>
                          </a:solidFill>
                        </a:rPr>
                        <a:t> connected persons within the group of which the applicant is a part (Refer to the Microcredit Act Sections 2(1) and 2(4)) for description of group and connected persons respectively). </a:t>
                      </a:r>
                    </a:p>
                  </a:txBody>
                  <a:tcPr marL="96063" marR="96063"/>
                </a:tc>
                <a:extLst>
                  <a:ext uri="{0D108BD9-81ED-4DB2-BD59-A6C34878D82A}">
                    <a16:rowId xmlns:a16="http://schemas.microsoft.com/office/drawing/2014/main" val="4022620570"/>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188547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
        <p:nvSpPr>
          <p:cNvPr id="2" name="Title 1"/>
          <p:cNvSpPr>
            <a:spLocks noGrp="1"/>
          </p:cNvSpPr>
          <p:nvPr>
            <p:ph type="title" idx="4294967295"/>
          </p:nvPr>
        </p:nvSpPr>
        <p:spPr>
          <a:xfrm>
            <a:off x="682171" y="2336346"/>
            <a:ext cx="10638971" cy="3711575"/>
          </a:xfrm>
        </p:spPr>
        <p:txBody>
          <a:bodyPr>
            <a:noAutofit/>
          </a:bodyPr>
          <a:lstStyle/>
          <a:p>
            <a:r>
              <a:rPr lang="en-US" sz="3200" b="1" dirty="0">
                <a:solidFill>
                  <a:schemeClr val="tx1"/>
                </a:solidFill>
              </a:rPr>
              <a:t>DISCLAIMER</a:t>
            </a:r>
            <a:br>
              <a:rPr lang="en-US" sz="3200" dirty="0">
                <a:solidFill>
                  <a:schemeClr val="tx1"/>
                </a:solidFill>
              </a:rPr>
            </a:br>
            <a:br>
              <a:rPr lang="en-US" sz="3200" dirty="0">
                <a:solidFill>
                  <a:schemeClr val="tx1"/>
                </a:solidFill>
              </a:rPr>
            </a:br>
            <a:r>
              <a:rPr lang="en-US" sz="3200" spc="0" dirty="0">
                <a:solidFill>
                  <a:schemeClr val="tx1"/>
                </a:solidFill>
                <a:latin typeface="Arial"/>
              </a:rPr>
              <a:t>This presentation is for information purposes. It does not and is not intended to constitute professional legal  advice nor does it seek to be an exhaustive statement of the law. You should obtain professional legal advice on any particular matter in or arising from the presentation which concerns you.</a:t>
            </a:r>
            <a:br>
              <a:rPr lang="en-US" sz="3200" spc="0" dirty="0">
                <a:solidFill>
                  <a:schemeClr val="tx1"/>
                </a:solidFill>
                <a:latin typeface="Arial"/>
              </a:rPr>
            </a:br>
            <a:br>
              <a:rPr lang="en-US" sz="3200" i="1"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163171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948558139"/>
              </p:ext>
            </p:extLst>
          </p:nvPr>
        </p:nvGraphicFramePr>
        <p:xfrm>
          <a:off x="738554" y="750275"/>
          <a:ext cx="10920046" cy="5357448"/>
        </p:xfrm>
        <a:graphic>
          <a:graphicData uri="http://schemas.openxmlformats.org/drawingml/2006/table">
            <a:tbl>
              <a:tblPr firstRow="1" bandRow="1">
                <a:tableStyleId>{5C22544A-7EE6-4342-B048-85BDC9FD1C3A}</a:tableStyleId>
              </a:tblPr>
              <a:tblGrid>
                <a:gridCol w="4619559">
                  <a:extLst>
                    <a:ext uri="{9D8B030D-6E8A-4147-A177-3AD203B41FA5}">
                      <a16:colId xmlns:a16="http://schemas.microsoft.com/office/drawing/2014/main" val="655017874"/>
                    </a:ext>
                  </a:extLst>
                </a:gridCol>
                <a:gridCol w="6300487">
                  <a:extLst>
                    <a:ext uri="{9D8B030D-6E8A-4147-A177-3AD203B41FA5}">
                      <a16:colId xmlns:a16="http://schemas.microsoft.com/office/drawing/2014/main" val="2142909490"/>
                    </a:ext>
                  </a:extLst>
                </a:gridCol>
              </a:tblGrid>
              <a:tr h="410940">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946508">
                <a:tc>
                  <a:txBody>
                    <a:bodyPr/>
                    <a:lstStyle/>
                    <a:p>
                      <a:pPr marL="0" lvl="1" indent="0">
                        <a:buNone/>
                      </a:pPr>
                      <a:r>
                        <a:rPr lang="en-US" sz="1800" b="1" dirty="0">
                          <a:solidFill>
                            <a:schemeClr val="tx1"/>
                          </a:solidFill>
                        </a:rPr>
                        <a:t>2.3   If applicable, provide a list of</a:t>
                      </a:r>
                      <a:r>
                        <a:rPr lang="en-US" sz="1800" b="1" baseline="0" dirty="0">
                          <a:solidFill>
                            <a:schemeClr val="tx1"/>
                          </a:solidFill>
                        </a:rPr>
                        <a:t> </a:t>
                      </a:r>
                      <a:r>
                        <a:rPr lang="en-US" sz="1800" b="1" dirty="0">
                          <a:solidFill>
                            <a:schemeClr val="tx1"/>
                          </a:solidFill>
                        </a:rPr>
                        <a:t>branches where microcredit services are offered or will be offered, and their addresses.</a:t>
                      </a:r>
                      <a:endParaRPr lang="en-US" sz="1800" dirty="0">
                        <a:solidFill>
                          <a:schemeClr val="tx1"/>
                        </a:solidFill>
                      </a:endParaRPr>
                    </a:p>
                  </a:txBody>
                  <a:tcPr marL="96063" marR="96063"/>
                </a:tc>
                <a:tc>
                  <a:txBody>
                    <a:bodyPr/>
                    <a:lstStyle/>
                    <a:p>
                      <a:pPr marL="285750" marR="0" lvl="0" indent="-285750" algn="l" defTabSz="914400" rtl="0" eaLnBrk="1" fontAlgn="auto" latinLnBrk="0" hangingPunct="1">
                        <a:lnSpc>
                          <a:spcPct val="100000"/>
                        </a:lnSpc>
                        <a:spcBef>
                          <a:spcPts val="0"/>
                        </a:spcBef>
                        <a:spcAft>
                          <a:spcPts val="300"/>
                        </a:spcAft>
                        <a:buClr>
                          <a:schemeClr val="accent1">
                            <a:lumMod val="75000"/>
                          </a:schemeClr>
                        </a:buClr>
                        <a:buSzTx/>
                        <a:buFont typeface="Courier New" panose="02070309020205020404" pitchFamily="49" charset="0"/>
                        <a:buChar char="o"/>
                        <a:tabLst/>
                        <a:defRPr/>
                      </a:pPr>
                      <a:r>
                        <a:rPr lang="en-US" sz="1600" dirty="0"/>
                        <a:t>Review section 2 of the Act, where  “branch” means an office or place of business (other than a principal office) where a microcredit institution carries on any microcredit service.</a:t>
                      </a:r>
                    </a:p>
                    <a:p>
                      <a:pPr marL="0" indent="0">
                        <a:spcAft>
                          <a:spcPts val="300"/>
                        </a:spcAft>
                        <a:buClr>
                          <a:schemeClr val="accent1">
                            <a:lumMod val="75000"/>
                          </a:schemeClr>
                        </a:buClr>
                        <a:buFont typeface="Courier New" panose="02070309020205020404" pitchFamily="49" charset="0"/>
                        <a:buNone/>
                      </a:pPr>
                      <a:endParaRPr lang="en-US" sz="1600" dirty="0">
                        <a:solidFill>
                          <a:schemeClr val="tx1"/>
                        </a:solidFill>
                      </a:endParaRPr>
                    </a:p>
                    <a:p>
                      <a:pPr marL="285750" indent="-285750">
                        <a:spcAft>
                          <a:spcPts val="300"/>
                        </a:spcAft>
                        <a:buClr>
                          <a:schemeClr val="accent1">
                            <a:lumMod val="75000"/>
                          </a:schemeClr>
                        </a:buClr>
                        <a:buFont typeface="Courier New" panose="02070309020205020404" pitchFamily="49" charset="0"/>
                        <a:buChar char="o"/>
                      </a:pPr>
                      <a:r>
                        <a:rPr lang="en-US" sz="1600" dirty="0">
                          <a:solidFill>
                            <a:schemeClr val="tx1"/>
                          </a:solidFill>
                        </a:rPr>
                        <a:t>Include all locations regardless of the configuration.</a:t>
                      </a:r>
                    </a:p>
                    <a:p>
                      <a:pPr marL="285750" indent="-285750">
                        <a:spcAft>
                          <a:spcPts val="300"/>
                        </a:spcAft>
                        <a:buClr>
                          <a:schemeClr val="accent1">
                            <a:lumMod val="75000"/>
                          </a:schemeClr>
                        </a:buClr>
                        <a:buFont typeface="Courier New" panose="02070309020205020404" pitchFamily="49" charset="0"/>
                        <a:buChar char="o"/>
                      </a:pPr>
                      <a:endParaRPr lang="en-US" sz="1600" dirty="0">
                        <a:solidFill>
                          <a:schemeClr val="tx1"/>
                        </a:solidFill>
                      </a:endParaRPr>
                    </a:p>
                    <a:p>
                      <a:pPr marL="285750" indent="-285750">
                        <a:spcAft>
                          <a:spcPts val="300"/>
                        </a:spcAft>
                        <a:buClr>
                          <a:schemeClr val="accent1">
                            <a:lumMod val="75000"/>
                          </a:schemeClr>
                        </a:buClr>
                        <a:buFont typeface="Courier New" panose="02070309020205020404" pitchFamily="49" charset="0"/>
                        <a:buChar char="o"/>
                      </a:pPr>
                      <a:r>
                        <a:rPr lang="en-US" sz="1600" dirty="0">
                          <a:solidFill>
                            <a:schemeClr val="tx1"/>
                          </a:solidFill>
                        </a:rPr>
                        <a:t>Organize the list by clearly identifying stand alone and shared space locations. </a:t>
                      </a:r>
                    </a:p>
                    <a:p>
                      <a:pPr marL="285750" lvl="0" indent="-285750">
                        <a:spcBef>
                          <a:spcPts val="600"/>
                        </a:spcBef>
                        <a:spcAft>
                          <a:spcPts val="300"/>
                        </a:spcAft>
                        <a:buClr>
                          <a:schemeClr val="accent1">
                            <a:lumMod val="75000"/>
                          </a:schemeClr>
                        </a:buClr>
                        <a:buFont typeface="Courier New" panose="02070309020205020404" pitchFamily="49" charset="0"/>
                        <a:buChar char="o"/>
                      </a:pPr>
                      <a:r>
                        <a:rPr lang="en-US" sz="1600" dirty="0">
                          <a:solidFill>
                            <a:schemeClr val="tx1"/>
                          </a:solidFill>
                        </a:rPr>
                        <a:t>Where the applicant operates solely online, state:</a:t>
                      </a:r>
                    </a:p>
                    <a:p>
                      <a:pPr marL="742950" lvl="0" indent="-285750">
                        <a:spcAft>
                          <a:spcPts val="1200"/>
                        </a:spcAft>
                        <a:buClr>
                          <a:schemeClr val="accent1">
                            <a:lumMod val="75000"/>
                          </a:schemeClr>
                        </a:buClr>
                        <a:buFont typeface="Arial" panose="020B0604020202020204" pitchFamily="34" charset="0"/>
                        <a:buChar char="•"/>
                      </a:pPr>
                      <a:r>
                        <a:rPr lang="en-US" sz="1600" dirty="0">
                          <a:solidFill>
                            <a:schemeClr val="tx1"/>
                          </a:solidFill>
                        </a:rPr>
                        <a:t>“No branches – microcredit services are delivered solely online”</a:t>
                      </a:r>
                    </a:p>
                    <a:p>
                      <a:pPr marL="742950" lvl="0" indent="-285750">
                        <a:spcAft>
                          <a:spcPts val="1200"/>
                        </a:spcAft>
                        <a:buClr>
                          <a:schemeClr val="accent1">
                            <a:lumMod val="75000"/>
                          </a:schemeClr>
                        </a:buClr>
                        <a:buFont typeface="Arial" panose="020B0604020202020204" pitchFamily="34" charset="0"/>
                        <a:buChar char="•"/>
                      </a:pPr>
                      <a:r>
                        <a:rPr lang="en-US" sz="1600" dirty="0">
                          <a:solidFill>
                            <a:schemeClr val="tx1"/>
                          </a:solidFill>
                        </a:rPr>
                        <a:t>Indicate the full name/address of online platform used (e.g. website/an App/social media page….).</a:t>
                      </a:r>
                    </a:p>
                    <a:p>
                      <a:pPr marL="285750" lvl="0" indent="-285750">
                        <a:buClr>
                          <a:schemeClr val="accent1">
                            <a:lumMod val="75000"/>
                          </a:schemeClr>
                        </a:buClr>
                        <a:buFont typeface="Courier New" panose="02070309020205020404" pitchFamily="49" charset="0"/>
                        <a:buChar char="o"/>
                      </a:pPr>
                      <a:r>
                        <a:rPr lang="en-US" sz="1600" dirty="0">
                          <a:solidFill>
                            <a:schemeClr val="tx1"/>
                          </a:solidFill>
                        </a:rPr>
                        <a:t>Where the applicant delivers the service only by way of field operations (direct visits to the clients), state:</a:t>
                      </a:r>
                    </a:p>
                    <a:p>
                      <a:pPr marL="736600" lvl="0" indent="-273050">
                        <a:buClr>
                          <a:schemeClr val="accent1">
                            <a:lumMod val="75000"/>
                          </a:schemeClr>
                        </a:buClr>
                        <a:buFont typeface="Arial" panose="020B0604020202020204" pitchFamily="34" charset="0"/>
                        <a:buChar char="•"/>
                      </a:pPr>
                      <a:r>
                        <a:rPr lang="en-US" sz="1600" dirty="0">
                          <a:solidFill>
                            <a:schemeClr val="tx1"/>
                          </a:solidFill>
                        </a:rPr>
                        <a:t>“No branches – microcredit services are delivered only by way of field operations”.</a:t>
                      </a:r>
                    </a:p>
                  </a:txBody>
                  <a:tcPr marL="96063" marR="96063"/>
                </a:tc>
                <a:extLst>
                  <a:ext uri="{0D108BD9-81ED-4DB2-BD59-A6C34878D82A}">
                    <a16:rowId xmlns:a16="http://schemas.microsoft.com/office/drawing/2014/main" val="4022620570"/>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370073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955613262"/>
              </p:ext>
            </p:extLst>
          </p:nvPr>
        </p:nvGraphicFramePr>
        <p:xfrm>
          <a:off x="763928" y="750275"/>
          <a:ext cx="10880203" cy="5357448"/>
        </p:xfrm>
        <a:graphic>
          <a:graphicData uri="http://schemas.openxmlformats.org/drawingml/2006/table">
            <a:tbl>
              <a:tblPr firstRow="1" bandRow="1">
                <a:tableStyleId>{5C22544A-7EE6-4342-B048-85BDC9FD1C3A}</a:tableStyleId>
              </a:tblPr>
              <a:tblGrid>
                <a:gridCol w="4602704">
                  <a:extLst>
                    <a:ext uri="{9D8B030D-6E8A-4147-A177-3AD203B41FA5}">
                      <a16:colId xmlns:a16="http://schemas.microsoft.com/office/drawing/2014/main" val="655017874"/>
                    </a:ext>
                  </a:extLst>
                </a:gridCol>
                <a:gridCol w="6277499">
                  <a:extLst>
                    <a:ext uri="{9D8B030D-6E8A-4147-A177-3AD203B41FA5}">
                      <a16:colId xmlns:a16="http://schemas.microsoft.com/office/drawing/2014/main" val="2142909490"/>
                    </a:ext>
                  </a:extLst>
                </a:gridCol>
              </a:tblGrid>
              <a:tr h="410940">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9465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2.4   Indicate whether the provision of microcredit services is the main business of the applicant or ancillary thereto. </a:t>
                      </a:r>
                      <a:endParaRPr lang="en-US" sz="1800" dirty="0">
                        <a:solidFill>
                          <a:schemeClr val="tx1"/>
                        </a:solidFill>
                      </a:endParaRPr>
                    </a:p>
                    <a:p>
                      <a:pPr marL="0" lvl="1" indent="0">
                        <a:buNone/>
                      </a:pPr>
                      <a:endParaRPr lang="en-US" sz="1800" dirty="0">
                        <a:solidFill>
                          <a:schemeClr val="tx1"/>
                        </a:solidFill>
                      </a:endParaRPr>
                    </a:p>
                  </a:txBody>
                  <a:tcPr marL="96063" marR="96063"/>
                </a:tc>
                <a:tc>
                  <a:txBody>
                    <a:bodyPr/>
                    <a:lstStyle/>
                    <a:p>
                      <a:r>
                        <a:rPr lang="en-US" sz="1800" dirty="0">
                          <a:solidFill>
                            <a:schemeClr val="tx1"/>
                          </a:solidFill>
                        </a:rPr>
                        <a:t>State – ‘main business’ or ‘ancillary business’ as applicable. </a:t>
                      </a:r>
                    </a:p>
                    <a:p>
                      <a:endParaRPr lang="en-US" sz="1800" dirty="0">
                        <a:solidFill>
                          <a:schemeClr val="tx1"/>
                        </a:solidFill>
                      </a:endParaRPr>
                    </a:p>
                    <a:p>
                      <a:r>
                        <a:rPr lang="en-US" sz="1800" dirty="0">
                          <a:solidFill>
                            <a:schemeClr val="tx1"/>
                          </a:solidFill>
                        </a:rPr>
                        <a:t> Where ancillary,  state the activity to which the microcredit service is ancillary.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p>
                      <a:r>
                        <a:rPr lang="en-US" sz="1800" dirty="0">
                          <a:solidFill>
                            <a:schemeClr val="tx1"/>
                          </a:solidFill>
                        </a:rPr>
                        <a:t>Typically, a business is ancillary to another business where </a:t>
                      </a:r>
                    </a:p>
                    <a:p>
                      <a:r>
                        <a:rPr lang="en-US" sz="1800" dirty="0">
                          <a:solidFill>
                            <a:schemeClr val="tx1"/>
                          </a:solidFill>
                        </a:rPr>
                        <a:t>the services offered differ from or enhance the main services or product lines of a company and is not a company's core product and service. </a:t>
                      </a:r>
                    </a:p>
                    <a:p>
                      <a:endParaRPr lang="en-US"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Generally, provide details of any other businesses carried on by the applicant.</a:t>
                      </a:r>
                    </a:p>
                    <a:p>
                      <a:pPr algn="ctr"/>
                      <a:endParaRPr lang="en-US" sz="1800" b="0" dirty="0">
                        <a:solidFill>
                          <a:schemeClr val="tx1"/>
                        </a:solidFill>
                      </a:endParaRPr>
                    </a:p>
                    <a:p>
                      <a:pPr algn="ctr"/>
                      <a:r>
                        <a:rPr lang="en-US" sz="1800" b="0" dirty="0">
                          <a:solidFill>
                            <a:schemeClr val="tx1"/>
                          </a:solidFill>
                        </a:rPr>
                        <a:t>NOTE: P</a:t>
                      </a:r>
                      <a:r>
                        <a:rPr lang="en-US" sz="1800" b="0" baseline="0" dirty="0">
                          <a:solidFill>
                            <a:schemeClr val="tx1"/>
                          </a:solidFill>
                        </a:rPr>
                        <a:t>rovisions set out at section 31 of the Microcredit Act must be met.</a:t>
                      </a:r>
                    </a:p>
                    <a:p>
                      <a:endParaRPr lang="en-US" sz="1800" dirty="0">
                        <a:solidFill>
                          <a:schemeClr val="tx1"/>
                        </a:solidFill>
                      </a:endParaRPr>
                    </a:p>
                    <a:p>
                      <a:r>
                        <a:rPr lang="en-US" sz="1800" dirty="0">
                          <a:solidFill>
                            <a:schemeClr val="tx1"/>
                          </a:solidFill>
                        </a:rPr>
                        <a:t> </a:t>
                      </a:r>
                      <a:endParaRPr lang="en-US" sz="1800" b="1" dirty="0">
                        <a:solidFill>
                          <a:srgbClr val="FF0000"/>
                        </a:solidFill>
                      </a:endParaRPr>
                    </a:p>
                  </a:txBody>
                  <a:tcPr marL="96063" marR="96063"/>
                </a:tc>
                <a:extLst>
                  <a:ext uri="{0D108BD9-81ED-4DB2-BD59-A6C34878D82A}">
                    <a16:rowId xmlns:a16="http://schemas.microsoft.com/office/drawing/2014/main" val="4022620570"/>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47012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657660377"/>
              </p:ext>
            </p:extLst>
          </p:nvPr>
        </p:nvGraphicFramePr>
        <p:xfrm>
          <a:off x="738554" y="750275"/>
          <a:ext cx="10959960" cy="5357448"/>
        </p:xfrm>
        <a:graphic>
          <a:graphicData uri="http://schemas.openxmlformats.org/drawingml/2006/table">
            <a:tbl>
              <a:tblPr firstRow="1" bandRow="1">
                <a:tableStyleId>{5C22544A-7EE6-4342-B048-85BDC9FD1C3A}</a:tableStyleId>
              </a:tblPr>
              <a:tblGrid>
                <a:gridCol w="4636444">
                  <a:extLst>
                    <a:ext uri="{9D8B030D-6E8A-4147-A177-3AD203B41FA5}">
                      <a16:colId xmlns:a16="http://schemas.microsoft.com/office/drawing/2014/main" val="655017874"/>
                    </a:ext>
                  </a:extLst>
                </a:gridCol>
                <a:gridCol w="6323516">
                  <a:extLst>
                    <a:ext uri="{9D8B030D-6E8A-4147-A177-3AD203B41FA5}">
                      <a16:colId xmlns:a16="http://schemas.microsoft.com/office/drawing/2014/main" val="2142909490"/>
                    </a:ext>
                  </a:extLst>
                </a:gridCol>
              </a:tblGrid>
              <a:tr h="410940">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946508">
                <a:tc>
                  <a:txBody>
                    <a:bodyPr/>
                    <a:lstStyle/>
                    <a:p>
                      <a:pPr marL="0" lvl="1" indent="0">
                        <a:buNone/>
                      </a:pPr>
                      <a:r>
                        <a:rPr lang="en-US" sz="1800" b="1" dirty="0">
                          <a:solidFill>
                            <a:schemeClr val="tx1"/>
                          </a:solidFill>
                        </a:rPr>
                        <a:t>2.5   If applicable, state the names and addresses of all partnerships,</a:t>
                      </a:r>
                      <a:r>
                        <a:rPr lang="en-US" sz="1800" b="1" baseline="0" dirty="0">
                          <a:solidFill>
                            <a:schemeClr val="tx1"/>
                          </a:solidFill>
                        </a:rPr>
                        <a:t> </a:t>
                      </a:r>
                      <a:r>
                        <a:rPr lang="en-US" sz="1800" b="1" dirty="0">
                          <a:solidFill>
                            <a:schemeClr val="tx1"/>
                          </a:solidFill>
                        </a:rPr>
                        <a:t>unincorporated associations and other bodies that are connected with the applicant, and provide details of the nature of the applicant’s connection with these bodies. </a:t>
                      </a:r>
                    </a:p>
                    <a:p>
                      <a:pPr marL="0" lvl="1" indent="0">
                        <a:buNone/>
                      </a:pPr>
                      <a:endParaRPr lang="en-US" sz="1800" b="1" dirty="0">
                        <a:solidFill>
                          <a:schemeClr val="tx1"/>
                        </a:solidFill>
                      </a:endParaRPr>
                    </a:p>
                    <a:p>
                      <a:pPr marL="0" lvl="1" indent="0">
                        <a:buNone/>
                      </a:pPr>
                      <a:r>
                        <a:rPr lang="en-US" sz="1800" b="1" dirty="0">
                          <a:solidFill>
                            <a:schemeClr val="tx1"/>
                          </a:solidFill>
                        </a:rPr>
                        <a:t>Explain the nature of the business and principal activities of these bodies and other connected persons and indicate which is considered as material to the activities of the group.</a:t>
                      </a:r>
                      <a:endParaRPr lang="en-US" sz="1800" dirty="0">
                        <a:solidFill>
                          <a:schemeClr val="tx1"/>
                        </a:solidFill>
                      </a:endParaRPr>
                    </a:p>
                    <a:p>
                      <a:pPr marL="0" lvl="1" indent="0">
                        <a:buNone/>
                      </a:pPr>
                      <a:endParaRPr lang="en-US" sz="1800" dirty="0">
                        <a:solidFill>
                          <a:schemeClr val="tx1"/>
                        </a:solidFill>
                      </a:endParaRPr>
                    </a:p>
                  </a:txBody>
                  <a:tcPr marL="96063" marR="96063"/>
                </a:tc>
                <a:tc>
                  <a:txBody>
                    <a:bodyPr/>
                    <a:lstStyle/>
                    <a:p>
                      <a:r>
                        <a:rPr lang="en-US" sz="1800" dirty="0">
                          <a:solidFill>
                            <a:schemeClr val="tx1"/>
                          </a:solidFill>
                        </a:rPr>
                        <a:t>Review Section 2 (4) of the Act for an explanation of connected persons and provide  the names and addresses of all partnerships, unincorporated associations and other bodies that are connected with the applicant. </a:t>
                      </a:r>
                    </a:p>
                    <a:p>
                      <a:endParaRPr lang="en-US" sz="1800" dirty="0">
                        <a:solidFill>
                          <a:schemeClr val="tx1"/>
                        </a:solidFill>
                      </a:endParaRPr>
                    </a:p>
                    <a:p>
                      <a:r>
                        <a:rPr lang="en-US" sz="1800" dirty="0">
                          <a:solidFill>
                            <a:schemeClr val="tx1"/>
                          </a:solidFill>
                        </a:rPr>
                        <a:t>* Unincorporated associations refer to organizations formed to represent groups of people but are not incorporated. </a:t>
                      </a:r>
                    </a:p>
                    <a:p>
                      <a:endParaRPr lang="en-US" sz="1800" b="1" kern="1200" dirty="0">
                        <a:solidFill>
                          <a:schemeClr val="accent6"/>
                        </a:solidFill>
                        <a:latin typeface="+mn-lt"/>
                        <a:ea typeface="+mn-ea"/>
                        <a:cs typeface="+mn-cs"/>
                      </a:endParaRPr>
                    </a:p>
                  </a:txBody>
                  <a:tcPr marL="96063" marR="96063"/>
                </a:tc>
                <a:extLst>
                  <a:ext uri="{0D108BD9-81ED-4DB2-BD59-A6C34878D82A}">
                    <a16:rowId xmlns:a16="http://schemas.microsoft.com/office/drawing/2014/main" val="4022620570"/>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308071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590309849"/>
              </p:ext>
            </p:extLst>
          </p:nvPr>
        </p:nvGraphicFramePr>
        <p:xfrm>
          <a:off x="738554" y="750276"/>
          <a:ext cx="10975026" cy="5334001"/>
        </p:xfrm>
        <a:graphic>
          <a:graphicData uri="http://schemas.openxmlformats.org/drawingml/2006/table">
            <a:tbl>
              <a:tblPr firstRow="1" bandRow="1">
                <a:tableStyleId>{5C22544A-7EE6-4342-B048-85BDC9FD1C3A}</a:tableStyleId>
              </a:tblPr>
              <a:tblGrid>
                <a:gridCol w="4642817">
                  <a:extLst>
                    <a:ext uri="{9D8B030D-6E8A-4147-A177-3AD203B41FA5}">
                      <a16:colId xmlns:a16="http://schemas.microsoft.com/office/drawing/2014/main" val="655017874"/>
                    </a:ext>
                  </a:extLst>
                </a:gridCol>
                <a:gridCol w="6332209">
                  <a:extLst>
                    <a:ext uri="{9D8B030D-6E8A-4147-A177-3AD203B41FA5}">
                      <a16:colId xmlns:a16="http://schemas.microsoft.com/office/drawing/2014/main" val="2142909490"/>
                    </a:ext>
                  </a:extLst>
                </a:gridCol>
              </a:tblGrid>
              <a:tr h="489784">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1755060">
                <a:tc>
                  <a:txBody>
                    <a:bodyPr/>
                    <a:lstStyle/>
                    <a:p>
                      <a:pPr marL="0" lvl="1" indent="0">
                        <a:buNone/>
                      </a:pPr>
                      <a:r>
                        <a:rPr lang="en-US" sz="1800" b="1" dirty="0">
                          <a:solidFill>
                            <a:schemeClr val="tx1"/>
                          </a:solidFill>
                        </a:rPr>
                        <a:t>2.6   State whether the applicant is connected to a financial group under the Banking Services Act. </a:t>
                      </a:r>
                    </a:p>
                    <a:p>
                      <a:pPr marL="0" lvl="1" indent="0">
                        <a:buNone/>
                      </a:pPr>
                      <a:endParaRPr lang="en-US" sz="1800" dirty="0">
                        <a:solidFill>
                          <a:schemeClr val="tx1"/>
                        </a:solidFill>
                      </a:endParaRPr>
                    </a:p>
                  </a:txBody>
                  <a:tcPr marL="96063" marR="96063"/>
                </a:tc>
                <a:tc>
                  <a:txBody>
                    <a:bodyPr/>
                    <a:lstStyle/>
                    <a:p>
                      <a:pPr>
                        <a:spcAft>
                          <a:spcPts val="1200"/>
                        </a:spcAft>
                      </a:pPr>
                      <a:r>
                        <a:rPr lang="en-US" sz="1800" dirty="0">
                          <a:solidFill>
                            <a:schemeClr val="tx1"/>
                          </a:solidFill>
                        </a:rPr>
                        <a:t>State whether there is a connection with any financial group as defined under section</a:t>
                      </a:r>
                      <a:r>
                        <a:rPr lang="en-US" sz="1800" baseline="0" dirty="0">
                          <a:solidFill>
                            <a:schemeClr val="tx1"/>
                          </a:solidFill>
                        </a:rPr>
                        <a:t> 2 of the</a:t>
                      </a:r>
                      <a:r>
                        <a:rPr lang="en-US" sz="1800" dirty="0">
                          <a:solidFill>
                            <a:schemeClr val="tx1"/>
                          </a:solidFill>
                        </a:rPr>
                        <a:t> Banking Services Act (BSA). </a:t>
                      </a:r>
                    </a:p>
                  </a:txBody>
                  <a:tcPr marL="96063" marR="96063"/>
                </a:tc>
                <a:extLst>
                  <a:ext uri="{0D108BD9-81ED-4DB2-BD59-A6C34878D82A}">
                    <a16:rowId xmlns:a16="http://schemas.microsoft.com/office/drawing/2014/main" val="4022620570"/>
                  </a:ext>
                </a:extLst>
              </a:tr>
              <a:tr h="308915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2.7   Provide the name of the stock exchange(s) on which the holding company at 2.1 and subsidiaries at 2.2 above is/are listed, if applicable.</a:t>
                      </a:r>
                      <a:endParaRPr lang="en-US" sz="1800" dirty="0">
                        <a:solidFill>
                          <a:schemeClr val="tx1"/>
                        </a:solidFill>
                      </a:endParaRPr>
                    </a:p>
                    <a:p>
                      <a:pPr marL="0" lvl="1" indent="0">
                        <a:buNone/>
                      </a:pPr>
                      <a:endParaRPr lang="en-US" sz="1800" dirty="0">
                        <a:solidFill>
                          <a:schemeClr val="tx1"/>
                        </a:solidFill>
                      </a:endParaRPr>
                    </a:p>
                  </a:txBody>
                  <a:tcPr marL="96063" marR="96063"/>
                </a:tc>
                <a:tc>
                  <a:txBody>
                    <a:bodyPr/>
                    <a:lstStyle/>
                    <a:p>
                      <a:r>
                        <a:rPr lang="en-US" sz="1800" dirty="0">
                          <a:solidFill>
                            <a:schemeClr val="tx1"/>
                          </a:solidFill>
                        </a:rPr>
                        <a:t>If any company</a:t>
                      </a:r>
                      <a:r>
                        <a:rPr lang="en-US" sz="1800" baseline="0" dirty="0">
                          <a:solidFill>
                            <a:schemeClr val="tx1"/>
                          </a:solidFill>
                        </a:rPr>
                        <a:t> mentioned at 2.1 or 2.2 is publicly listed indicate which and the name of the stock exchange(s) on which they are listed. </a:t>
                      </a:r>
                    </a:p>
                    <a:p>
                      <a:endParaRPr lang="en-US" sz="1800" dirty="0">
                        <a:solidFill>
                          <a:schemeClr val="tx1"/>
                        </a:solidFill>
                      </a:endParaRPr>
                    </a:p>
                  </a:txBody>
                  <a:tcPr marL="96063" marR="96063"/>
                </a:tc>
                <a:extLst>
                  <a:ext uri="{0D108BD9-81ED-4DB2-BD59-A6C34878D82A}">
                    <a16:rowId xmlns:a16="http://schemas.microsoft.com/office/drawing/2014/main" val="3759357056"/>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270383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4214680188"/>
              </p:ext>
            </p:extLst>
          </p:nvPr>
        </p:nvGraphicFramePr>
        <p:xfrm>
          <a:off x="738553" y="750275"/>
          <a:ext cx="11028903" cy="5357447"/>
        </p:xfrm>
        <a:graphic>
          <a:graphicData uri="http://schemas.openxmlformats.org/drawingml/2006/table">
            <a:tbl>
              <a:tblPr firstRow="1" bandRow="1">
                <a:tableStyleId>{5C22544A-7EE6-4342-B048-85BDC9FD1C3A}</a:tableStyleId>
              </a:tblPr>
              <a:tblGrid>
                <a:gridCol w="4665610">
                  <a:extLst>
                    <a:ext uri="{9D8B030D-6E8A-4147-A177-3AD203B41FA5}">
                      <a16:colId xmlns:a16="http://schemas.microsoft.com/office/drawing/2014/main" val="655017874"/>
                    </a:ext>
                  </a:extLst>
                </a:gridCol>
                <a:gridCol w="6363293">
                  <a:extLst>
                    <a:ext uri="{9D8B030D-6E8A-4147-A177-3AD203B41FA5}">
                      <a16:colId xmlns:a16="http://schemas.microsoft.com/office/drawing/2014/main" val="2142909490"/>
                    </a:ext>
                  </a:extLst>
                </a:gridCol>
              </a:tblGrid>
              <a:tr h="546545">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810902">
                <a:tc>
                  <a:txBody>
                    <a:bodyPr/>
                    <a:lstStyle/>
                    <a:p>
                      <a:pPr marL="0" lvl="1" indent="0">
                        <a:buNone/>
                      </a:pPr>
                      <a:r>
                        <a:rPr lang="en-US" sz="1800" b="1" dirty="0">
                          <a:solidFill>
                            <a:schemeClr val="tx1"/>
                          </a:solidFill>
                        </a:rPr>
                        <a:t>2.8   Provide details of persons who will, whether alone or jointly, possess or control 10% or more of the shares or voting power of the applicant to include –</a:t>
                      </a:r>
                    </a:p>
                    <a:p>
                      <a:pPr marL="342900" lvl="1" indent="-342900">
                        <a:buAutoNum type="alphaLcParenBoth"/>
                      </a:pPr>
                      <a:r>
                        <a:rPr lang="en-US" sz="1800" b="1" dirty="0">
                          <a:solidFill>
                            <a:schemeClr val="tx1"/>
                          </a:solidFill>
                        </a:rPr>
                        <a:t>in the case of a natural person,</a:t>
                      </a:r>
                      <a:r>
                        <a:rPr lang="en-US" sz="1800" b="1" baseline="0" dirty="0">
                          <a:solidFill>
                            <a:schemeClr val="tx1"/>
                          </a:solidFill>
                        </a:rPr>
                        <a:t> </a:t>
                      </a:r>
                      <a:r>
                        <a:rPr lang="en-US" sz="1800" b="1" dirty="0">
                          <a:solidFill>
                            <a:schemeClr val="tx1"/>
                          </a:solidFill>
                        </a:rPr>
                        <a:t>the name, nationality, occupation, address (home and</a:t>
                      </a:r>
                      <a:r>
                        <a:rPr lang="en-US" sz="1800" b="1" baseline="0" dirty="0">
                          <a:solidFill>
                            <a:schemeClr val="tx1"/>
                          </a:solidFill>
                        </a:rPr>
                        <a:t> </a:t>
                      </a:r>
                      <a:r>
                        <a:rPr lang="en-US" sz="1800" b="1" dirty="0">
                          <a:solidFill>
                            <a:schemeClr val="tx1"/>
                          </a:solidFill>
                        </a:rPr>
                        <a:t>business), shareholding and voting power in the applicant; </a:t>
                      </a:r>
                    </a:p>
                    <a:p>
                      <a:pPr marL="342900" lvl="1" indent="-342900">
                        <a:buAutoNum type="alphaLcParenBoth"/>
                      </a:pPr>
                      <a:r>
                        <a:rPr lang="en-US" sz="1800" b="1" dirty="0">
                          <a:solidFill>
                            <a:schemeClr val="tx1"/>
                          </a:solidFill>
                        </a:rPr>
                        <a:t>in the case of a legal person, the name,</a:t>
                      </a:r>
                      <a:r>
                        <a:rPr lang="en-US" sz="1800" b="1" baseline="0" dirty="0">
                          <a:solidFill>
                            <a:schemeClr val="tx1"/>
                          </a:solidFill>
                        </a:rPr>
                        <a:t> </a:t>
                      </a:r>
                      <a:r>
                        <a:rPr lang="en-US" sz="1800" b="1" dirty="0">
                          <a:solidFill>
                            <a:schemeClr val="tx1"/>
                          </a:solidFill>
                        </a:rPr>
                        <a:t>registered address, nature of business, shareholding and voting power in the applicant; and </a:t>
                      </a:r>
                    </a:p>
                    <a:p>
                      <a:pPr marL="342900" lvl="1" indent="-342900">
                        <a:buAutoNum type="alphaLcParenBoth"/>
                      </a:pPr>
                      <a:r>
                        <a:rPr lang="en-US" sz="1800" b="1" dirty="0">
                          <a:solidFill>
                            <a:schemeClr val="tx1"/>
                          </a:solidFill>
                        </a:rPr>
                        <a:t>number, type, class and value of shares held in each case.</a:t>
                      </a:r>
                      <a:endParaRPr lang="en-US" sz="1800" dirty="0">
                        <a:solidFill>
                          <a:schemeClr val="tx1"/>
                        </a:solidFill>
                      </a:endParaRPr>
                    </a:p>
                    <a:p>
                      <a:pPr marL="0" lvl="1" indent="0">
                        <a:buNone/>
                      </a:pPr>
                      <a:endParaRPr lang="en-US" sz="1800" dirty="0">
                        <a:solidFill>
                          <a:schemeClr val="tx1"/>
                        </a:solidFill>
                      </a:endParaRPr>
                    </a:p>
                  </a:txBody>
                  <a:tcPr marL="96063" marR="96063"/>
                </a:tc>
                <a:tc>
                  <a:txBody>
                    <a:bodyPr/>
                    <a:lstStyle/>
                    <a:p>
                      <a:pPr>
                        <a:spcAft>
                          <a:spcPts val="1200"/>
                        </a:spcAft>
                      </a:pPr>
                      <a:r>
                        <a:rPr lang="en-US" sz="1800" dirty="0">
                          <a:solidFill>
                            <a:schemeClr val="tx1"/>
                          </a:solidFill>
                        </a:rPr>
                        <a:t>Where persons whether acting alone or jointly with another will control 10% </a:t>
                      </a:r>
                      <a:r>
                        <a:rPr lang="en-US" sz="1800" baseline="0" dirty="0">
                          <a:solidFill>
                            <a:schemeClr val="tx1"/>
                          </a:solidFill>
                        </a:rPr>
                        <a:t> </a:t>
                      </a:r>
                      <a:r>
                        <a:rPr lang="en-US" sz="1800" dirty="0">
                          <a:solidFill>
                            <a:schemeClr val="tx1"/>
                          </a:solidFill>
                        </a:rPr>
                        <a:t>or more of shares or voting power of the applicant, provide the details requested.</a:t>
                      </a:r>
                      <a:r>
                        <a:rPr lang="en-US" sz="1800" baseline="0" dirty="0">
                          <a:solidFill>
                            <a:schemeClr val="tx1"/>
                          </a:solidFill>
                        </a:rPr>
                        <a:t> </a:t>
                      </a:r>
                    </a:p>
                  </a:txBody>
                  <a:tcPr marL="96063" marR="96063"/>
                </a:tc>
                <a:extLst>
                  <a:ext uri="{0D108BD9-81ED-4DB2-BD59-A6C34878D82A}">
                    <a16:rowId xmlns:a16="http://schemas.microsoft.com/office/drawing/2014/main" val="4022620570"/>
                  </a:ext>
                </a:extLst>
              </a:tr>
            </a:tbl>
          </a:graphicData>
        </a:graphic>
      </p:graphicFrame>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1553895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1953453190"/>
              </p:ext>
            </p:extLst>
          </p:nvPr>
        </p:nvGraphicFramePr>
        <p:xfrm>
          <a:off x="750277" y="766762"/>
          <a:ext cx="10847556" cy="5352683"/>
        </p:xfrm>
        <a:graphic>
          <a:graphicData uri="http://schemas.openxmlformats.org/drawingml/2006/table">
            <a:tbl>
              <a:tblPr firstRow="1" bandRow="1">
                <a:tableStyleId>{5C22544A-7EE6-4342-B048-85BDC9FD1C3A}</a:tableStyleId>
              </a:tblPr>
              <a:tblGrid>
                <a:gridCol w="5012986">
                  <a:extLst>
                    <a:ext uri="{9D8B030D-6E8A-4147-A177-3AD203B41FA5}">
                      <a16:colId xmlns:a16="http://schemas.microsoft.com/office/drawing/2014/main" val="655017874"/>
                    </a:ext>
                  </a:extLst>
                </a:gridCol>
                <a:gridCol w="5834570">
                  <a:extLst>
                    <a:ext uri="{9D8B030D-6E8A-4147-A177-3AD203B41FA5}">
                      <a16:colId xmlns:a16="http://schemas.microsoft.com/office/drawing/2014/main" val="2142909490"/>
                    </a:ext>
                  </a:extLst>
                </a:gridCol>
              </a:tblGrid>
              <a:tr h="451729">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17821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2.9   If there are no such persons as required at 2.8 above,</a:t>
                      </a:r>
                      <a:r>
                        <a:rPr lang="en-US" sz="1800" b="1" baseline="0" dirty="0">
                          <a:solidFill>
                            <a:schemeClr val="tx1"/>
                          </a:solidFill>
                        </a:rPr>
                        <a:t> </a:t>
                      </a:r>
                      <a:r>
                        <a:rPr lang="en-US" sz="1800" b="1" dirty="0">
                          <a:solidFill>
                            <a:schemeClr val="tx1"/>
                          </a:solidFill>
                        </a:rPr>
                        <a:t>provide similar details for each of the 10 largest shareholders, grouping together family or connected persons.</a:t>
                      </a:r>
                      <a:endParaRPr lang="en-US" sz="1800" dirty="0">
                        <a:solidFill>
                          <a:schemeClr val="tx1"/>
                        </a:solidFill>
                      </a:endParaRPr>
                    </a:p>
                    <a:p>
                      <a:endParaRPr lang="en-US"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See Section 2 of the Act for a detailed definition of connected persons.</a:t>
                      </a:r>
                    </a:p>
                    <a:p>
                      <a:endParaRPr lang="en-US" dirty="0">
                        <a:solidFill>
                          <a:schemeClr val="tx1"/>
                        </a:solidFill>
                      </a:endParaRPr>
                    </a:p>
                  </a:txBody>
                  <a:tcPr marL="96063" marR="96063"/>
                </a:tc>
                <a:extLst>
                  <a:ext uri="{0D108BD9-81ED-4DB2-BD59-A6C34878D82A}">
                    <a16:rowId xmlns:a16="http://schemas.microsoft.com/office/drawing/2014/main" val="4022620570"/>
                  </a:ext>
                </a:extLst>
              </a:tr>
              <a:tr h="3118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2.10   In cases where a legal person owns 50% or more of the applicant, the applicant must provide the name and address for all the ultimate natural persons who hold 20% or more of the voting shares of that legal person or the ultimate natural persons who have effective control thereof.</a:t>
                      </a:r>
                      <a:endParaRPr lang="en-US" sz="1400" dirty="0">
                        <a:solidFill>
                          <a:schemeClr val="tx1"/>
                        </a:solidFill>
                      </a:endParaRPr>
                    </a:p>
                    <a:p>
                      <a:endParaRPr lang="en-US" dirty="0">
                        <a:solidFill>
                          <a:schemeClr val="tx1"/>
                        </a:solidFill>
                      </a:endParaRPr>
                    </a:p>
                  </a:txBody>
                  <a:tcPr marL="96063" marR="960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Per the Act effective control means, the ability of a person (whether acting alone, or jointly with another) to ensure that the affairs of the licensee or other company are conducted in accordance with the wishes of that person, whether or not the person has control of the licensee or other company.</a:t>
                      </a:r>
                      <a:endParaRPr lang="en-US" sz="1600" dirty="0">
                        <a:solidFill>
                          <a:schemeClr val="tx1"/>
                        </a:solidFill>
                      </a:endParaRPr>
                    </a:p>
                    <a:p>
                      <a:endParaRPr lang="en-US" dirty="0">
                        <a:solidFill>
                          <a:schemeClr val="tx1"/>
                        </a:solidFill>
                      </a:endParaRPr>
                    </a:p>
                  </a:txBody>
                  <a:tcPr marL="96063" marR="96063"/>
                </a:tc>
                <a:extLst>
                  <a:ext uri="{0D108BD9-81ED-4DB2-BD59-A6C34878D82A}">
                    <a16:rowId xmlns:a16="http://schemas.microsoft.com/office/drawing/2014/main" val="2465286231"/>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418609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239856249"/>
              </p:ext>
            </p:extLst>
          </p:nvPr>
        </p:nvGraphicFramePr>
        <p:xfrm>
          <a:off x="726831" y="766762"/>
          <a:ext cx="10836278" cy="5305791"/>
        </p:xfrm>
        <a:graphic>
          <a:graphicData uri="http://schemas.openxmlformats.org/drawingml/2006/table">
            <a:tbl>
              <a:tblPr firstRow="1" bandRow="1">
                <a:tableStyleId>{5C22544A-7EE6-4342-B048-85BDC9FD1C3A}</a:tableStyleId>
              </a:tblPr>
              <a:tblGrid>
                <a:gridCol w="4984410">
                  <a:extLst>
                    <a:ext uri="{9D8B030D-6E8A-4147-A177-3AD203B41FA5}">
                      <a16:colId xmlns:a16="http://schemas.microsoft.com/office/drawing/2014/main" val="655017874"/>
                    </a:ext>
                  </a:extLst>
                </a:gridCol>
                <a:gridCol w="5851868">
                  <a:extLst>
                    <a:ext uri="{9D8B030D-6E8A-4147-A177-3AD203B41FA5}">
                      <a16:colId xmlns:a16="http://schemas.microsoft.com/office/drawing/2014/main" val="2142909490"/>
                    </a:ext>
                  </a:extLst>
                </a:gridCol>
              </a:tblGrid>
              <a:tr h="435684">
                <a:tc>
                  <a:txBody>
                    <a:bodyPr/>
                    <a:lstStyle/>
                    <a:p>
                      <a:r>
                        <a:rPr lang="en-US" dirty="0"/>
                        <a:t>Question</a:t>
                      </a:r>
                    </a:p>
                  </a:txBody>
                  <a:tcPr marL="96063" marR="96063"/>
                </a:tc>
                <a:tc>
                  <a:txBody>
                    <a:bodyPr/>
                    <a:lstStyle/>
                    <a:p>
                      <a:r>
                        <a:rPr lang="en-US" dirty="0"/>
                        <a:t>Comment</a:t>
                      </a:r>
                    </a:p>
                  </a:txBody>
                  <a:tcPr marL="96063" marR="96063"/>
                </a:tc>
                <a:extLst>
                  <a:ext uri="{0D108BD9-81ED-4DB2-BD59-A6C34878D82A}">
                    <a16:rowId xmlns:a16="http://schemas.microsoft.com/office/drawing/2014/main" val="1222247135"/>
                  </a:ext>
                </a:extLst>
              </a:tr>
              <a:tr h="4870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2.11   Provide audited financial statements for the past 3 years for the immediate holding company of the applicant.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 If the holding company of the applicant is a small company and qualifies for the approach reflected at section 35(2) of the Act, provide copies of the financial statements so prepared for the last three years or less, (where applicable).</a:t>
                      </a:r>
                      <a:endParaRPr lang="en-US" sz="1800" kern="1200" dirty="0">
                        <a:solidFill>
                          <a:schemeClr val="tx1"/>
                        </a:solidFill>
                        <a:effectLst/>
                        <a:latin typeface="+mn-lt"/>
                        <a:ea typeface="+mn-ea"/>
                        <a:cs typeface="+mn-cs"/>
                      </a:endParaRPr>
                    </a:p>
                    <a:p>
                      <a:endParaRPr lang="en-US" sz="1800" dirty="0">
                        <a:solidFill>
                          <a:schemeClr val="tx1"/>
                        </a:solidFill>
                      </a:endParaRPr>
                    </a:p>
                  </a:txBody>
                  <a:tcPr marL="96063" marR="96063"/>
                </a:tc>
                <a:tc>
                  <a:txBody>
                    <a:bodyPr/>
                    <a:lstStyle/>
                    <a:p>
                      <a:pPr marL="0" indent="0">
                        <a:buFont typeface="Courier New" panose="02070309020205020404" pitchFamily="49" charset="0"/>
                        <a:buNone/>
                      </a:pPr>
                      <a:r>
                        <a:rPr lang="en-US" sz="1800" kern="1200" dirty="0">
                          <a:solidFill>
                            <a:schemeClr val="tx1"/>
                          </a:solidFill>
                          <a:effectLst/>
                          <a:latin typeface="+mn-lt"/>
                          <a:ea typeface="+mn-ea"/>
                          <a:cs typeface="+mn-cs"/>
                        </a:rPr>
                        <a:t>If a small company, please refer to:</a:t>
                      </a:r>
                    </a:p>
                    <a:p>
                      <a:pPr marL="285750" indent="-285750">
                        <a:buClr>
                          <a:schemeClr val="accent1">
                            <a:lumMod val="75000"/>
                          </a:schemeClr>
                        </a:buClr>
                        <a:buFont typeface="Courier New" panose="02070309020205020404" pitchFamily="49" charset="0"/>
                        <a:buChar char="o"/>
                      </a:pPr>
                      <a:r>
                        <a:rPr lang="en-US" sz="1800" kern="1200" dirty="0">
                          <a:solidFill>
                            <a:schemeClr val="tx1"/>
                          </a:solidFill>
                          <a:effectLst/>
                          <a:latin typeface="+mn-lt"/>
                          <a:ea typeface="+mn-ea"/>
                          <a:cs typeface="+mn-cs"/>
                        </a:rPr>
                        <a:t>Section 35 (2)</a:t>
                      </a:r>
                      <a:r>
                        <a:rPr lang="en-US" sz="1800" kern="1200" baseline="0" dirty="0">
                          <a:solidFill>
                            <a:schemeClr val="tx1"/>
                          </a:solidFill>
                          <a:effectLst/>
                          <a:latin typeface="+mn-lt"/>
                          <a:ea typeface="+mn-ea"/>
                          <a:cs typeface="+mn-cs"/>
                        </a:rPr>
                        <a:t> of the Microcredit Act, 2021 </a:t>
                      </a:r>
                    </a:p>
                    <a:p>
                      <a:pPr marL="285750" indent="-285750">
                        <a:buClr>
                          <a:schemeClr val="accent1">
                            <a:lumMod val="75000"/>
                          </a:schemeClr>
                        </a:buClr>
                        <a:buFont typeface="Courier New" panose="02070309020205020404" pitchFamily="49" charset="0"/>
                        <a:buChar char="o"/>
                      </a:pPr>
                      <a:r>
                        <a:rPr lang="en-US" sz="1800" kern="1200" dirty="0">
                          <a:solidFill>
                            <a:schemeClr val="tx1"/>
                          </a:solidFill>
                          <a:effectLst/>
                          <a:latin typeface="+mn-lt"/>
                          <a:ea typeface="+mn-ea"/>
                          <a:cs typeface="+mn-cs"/>
                        </a:rPr>
                        <a:t>The Companies Act of Jamaica Schedule 7, for a detailed description of companies that qualify as a small company.</a:t>
                      </a:r>
                      <a:r>
                        <a:rPr lang="en-US" sz="1800" b="1" kern="1200" dirty="0">
                          <a:solidFill>
                            <a:srgbClr val="FF0000"/>
                          </a:solidFill>
                          <a:effectLst/>
                          <a:latin typeface="+mn-lt"/>
                          <a:ea typeface="+mn-ea"/>
                          <a:cs typeface="+mn-cs"/>
                        </a:rPr>
                        <a:t> </a:t>
                      </a:r>
                    </a:p>
                    <a:p>
                      <a:pPr marL="285750" indent="-285750">
                        <a:buClr>
                          <a:schemeClr val="accent1">
                            <a:lumMod val="75000"/>
                          </a:schemeClr>
                        </a:buClr>
                        <a:buFont typeface="Courier New" panose="02070309020205020404" pitchFamily="49" charset="0"/>
                        <a:buChar char="o"/>
                      </a:pPr>
                      <a:endParaRPr lang="en-US" sz="1800" b="1" kern="1200" dirty="0">
                        <a:solidFill>
                          <a:srgbClr val="FF0000"/>
                        </a:solidFill>
                        <a:effectLst/>
                        <a:latin typeface="+mn-lt"/>
                        <a:ea typeface="+mn-ea"/>
                        <a:cs typeface="+mn-cs"/>
                      </a:endParaRPr>
                    </a:p>
                    <a:p>
                      <a:pPr marL="285750" indent="-285750">
                        <a:buClr>
                          <a:schemeClr val="accent1">
                            <a:lumMod val="75000"/>
                          </a:schemeClr>
                        </a:buClr>
                        <a:buFont typeface="Courier New" panose="02070309020205020404" pitchFamily="49" charset="0"/>
                        <a:buChar char="o"/>
                      </a:pPr>
                      <a:endParaRPr lang="en-US" sz="1800" b="1" kern="1200" dirty="0">
                        <a:solidFill>
                          <a:srgbClr val="FF0000"/>
                        </a:solidFill>
                        <a:effectLst/>
                        <a:latin typeface="+mn-lt"/>
                        <a:ea typeface="+mn-ea"/>
                        <a:cs typeface="+mn-cs"/>
                      </a:endParaRPr>
                    </a:p>
                    <a:p>
                      <a:r>
                        <a:rPr lang="en-US" dirty="0">
                          <a:solidFill>
                            <a:schemeClr val="tx1"/>
                          </a:solidFill>
                        </a:rPr>
                        <a:t>A </a:t>
                      </a:r>
                      <a:r>
                        <a:rPr lang="en-US" baseline="0" dirty="0">
                          <a:solidFill>
                            <a:schemeClr val="tx1"/>
                          </a:solidFill>
                        </a:rPr>
                        <a:t>list of Registered Public Accountants may be found on the website of the Public Accountancy Board, which may be accessed using the following web address:</a:t>
                      </a:r>
                    </a:p>
                    <a:p>
                      <a:endParaRPr lang="en-US" baseline="0" dirty="0">
                        <a:solidFill>
                          <a:schemeClr val="tx1"/>
                        </a:solidFill>
                      </a:endParaRPr>
                    </a:p>
                    <a:p>
                      <a:r>
                        <a:rPr lang="en-US" baseline="0" dirty="0">
                          <a:solidFill>
                            <a:schemeClr val="tx1"/>
                          </a:solidFill>
                          <a:hlinkClick r:id="rId3"/>
                        </a:rPr>
                        <a:t>www.pab.gov.jm/list-of-rpas</a:t>
                      </a:r>
                      <a:endParaRPr lang="en-US" baseline="0" dirty="0">
                        <a:solidFill>
                          <a:schemeClr val="tx1"/>
                        </a:solidFill>
                      </a:endParaRPr>
                    </a:p>
                    <a:p>
                      <a:pPr marL="0" indent="0">
                        <a:buClr>
                          <a:schemeClr val="accent1">
                            <a:lumMod val="75000"/>
                          </a:schemeClr>
                        </a:buClr>
                        <a:buFont typeface="Courier New" panose="02070309020205020404" pitchFamily="49" charset="0"/>
                        <a:buNone/>
                      </a:pPr>
                      <a:endParaRPr lang="en-US" sz="1800" b="1" kern="1200" dirty="0">
                        <a:solidFill>
                          <a:srgbClr val="FF0000"/>
                        </a:solidFill>
                        <a:effectLst/>
                        <a:latin typeface="+mn-lt"/>
                        <a:ea typeface="+mn-ea"/>
                        <a:cs typeface="+mn-cs"/>
                      </a:endParaRPr>
                    </a:p>
                    <a:p>
                      <a:pPr marL="0" indent="0">
                        <a:buFont typeface="Courier New" panose="02070309020205020404" pitchFamily="49" charset="0"/>
                        <a:buNone/>
                      </a:pPr>
                      <a:endParaRPr lang="en-US" sz="1800" kern="1200" dirty="0">
                        <a:solidFill>
                          <a:schemeClr val="dk1"/>
                        </a:solidFill>
                        <a:effectLst/>
                        <a:latin typeface="+mn-lt"/>
                        <a:ea typeface="+mn-ea"/>
                        <a:cs typeface="+mn-cs"/>
                      </a:endParaRPr>
                    </a:p>
                    <a:p>
                      <a:endParaRPr lang="en-US" sz="1800" dirty="0"/>
                    </a:p>
                  </a:txBody>
                  <a:tcPr marL="96063" marR="96063"/>
                </a:tc>
                <a:extLst>
                  <a:ext uri="{0D108BD9-81ED-4DB2-BD59-A6C34878D82A}">
                    <a16:rowId xmlns:a16="http://schemas.microsoft.com/office/drawing/2014/main" val="4022620570"/>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2159587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2603771218"/>
              </p:ext>
            </p:extLst>
          </p:nvPr>
        </p:nvGraphicFramePr>
        <p:xfrm>
          <a:off x="738554" y="766762"/>
          <a:ext cx="10985360" cy="6082570"/>
        </p:xfrm>
        <a:graphic>
          <a:graphicData uri="http://schemas.openxmlformats.org/drawingml/2006/table">
            <a:tbl>
              <a:tblPr firstRow="1" bandRow="1">
                <a:tableStyleId>{5C22544A-7EE6-4342-B048-85BDC9FD1C3A}</a:tableStyleId>
              </a:tblPr>
              <a:tblGrid>
                <a:gridCol w="5139732">
                  <a:extLst>
                    <a:ext uri="{9D8B030D-6E8A-4147-A177-3AD203B41FA5}">
                      <a16:colId xmlns:a16="http://schemas.microsoft.com/office/drawing/2014/main" val="655017874"/>
                    </a:ext>
                  </a:extLst>
                </a:gridCol>
                <a:gridCol w="5845628">
                  <a:extLst>
                    <a:ext uri="{9D8B030D-6E8A-4147-A177-3AD203B41FA5}">
                      <a16:colId xmlns:a16="http://schemas.microsoft.com/office/drawing/2014/main" val="2142909490"/>
                    </a:ext>
                  </a:extLst>
                </a:gridCol>
              </a:tblGrid>
              <a:tr h="390430">
                <a:tc>
                  <a:txBody>
                    <a:bodyPr/>
                    <a:lstStyle/>
                    <a:p>
                      <a:r>
                        <a:rPr lang="en-US" dirty="0"/>
                        <a:t>Question</a:t>
                      </a:r>
                    </a:p>
                  </a:txBody>
                  <a:tcPr marL="69775" marR="69775"/>
                </a:tc>
                <a:tc>
                  <a:txBody>
                    <a:bodyPr/>
                    <a:lstStyle/>
                    <a:p>
                      <a:r>
                        <a:rPr lang="en-US" dirty="0"/>
                        <a:t>Comment</a:t>
                      </a:r>
                    </a:p>
                  </a:txBody>
                  <a:tcPr marL="69775" marR="69775"/>
                </a:tc>
                <a:extLst>
                  <a:ext uri="{0D108BD9-81ED-4DB2-BD59-A6C34878D82A}">
                    <a16:rowId xmlns:a16="http://schemas.microsoft.com/office/drawing/2014/main" val="1222247135"/>
                  </a:ext>
                </a:extLst>
              </a:tr>
              <a:tr h="4973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2.12   Indicate whether any of the natural persons referred to in your responses to:</a:t>
                      </a:r>
                    </a:p>
                    <a:p>
                      <a:pPr marL="347663" marR="0" lvl="0" indent="-115888"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1.17</a:t>
                      </a:r>
                      <a:r>
                        <a:rPr lang="en-US" sz="1400" b="0" kern="1200" baseline="0" dirty="0">
                          <a:solidFill>
                            <a:schemeClr val="tx1"/>
                          </a:solidFill>
                          <a:effectLst/>
                          <a:latin typeface="+mn-lt"/>
                          <a:ea typeface="+mn-ea"/>
                          <a:cs typeface="+mn-cs"/>
                        </a:rPr>
                        <a:t> - </a:t>
                      </a:r>
                      <a:r>
                        <a:rPr lang="en-US" sz="1400" b="0" kern="1200" dirty="0">
                          <a:solidFill>
                            <a:schemeClr val="tx1"/>
                          </a:solidFill>
                          <a:effectLst/>
                          <a:latin typeface="+mn-lt"/>
                          <a:ea typeface="+mn-ea"/>
                          <a:cs typeface="+mn-cs"/>
                        </a:rPr>
                        <a:t> </a:t>
                      </a:r>
                      <a:r>
                        <a:rPr lang="en-US" sz="1400" b="0" dirty="0">
                          <a:solidFill>
                            <a:schemeClr val="tx1"/>
                          </a:solidFill>
                        </a:rPr>
                        <a:t>Name of officer who is to be the authorized agent in Jamaica </a:t>
                      </a:r>
                    </a:p>
                    <a:p>
                      <a:pPr marL="347663" marR="0" lvl="0" indent="-115888"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1.18 -  </a:t>
                      </a:r>
                      <a:r>
                        <a:rPr lang="en-US" sz="1400" b="0" kern="1200" dirty="0">
                          <a:solidFill>
                            <a:schemeClr val="tx1"/>
                          </a:solidFill>
                          <a:latin typeface="+mn-lt"/>
                          <a:ea typeface="+mn-ea"/>
                          <a:cs typeface="+mn-cs"/>
                        </a:rPr>
                        <a:t>Name of alternate to the officer who is to be the authorized agent in Jamaica</a:t>
                      </a:r>
                    </a:p>
                    <a:p>
                      <a:pPr marL="347663" marR="0" lvl="0" indent="-115888"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2.8(a)</a:t>
                      </a:r>
                      <a:r>
                        <a:rPr lang="en-US" sz="1400" b="0" kern="1200" baseline="0" dirty="0">
                          <a:solidFill>
                            <a:schemeClr val="tx1"/>
                          </a:solidFill>
                          <a:effectLst/>
                          <a:latin typeface="+mn-lt"/>
                          <a:ea typeface="+mn-ea"/>
                          <a:cs typeface="+mn-cs"/>
                        </a:rPr>
                        <a:t> - </a:t>
                      </a:r>
                      <a:r>
                        <a:rPr lang="en-US" sz="1400" b="0" kern="1200" dirty="0">
                          <a:solidFill>
                            <a:schemeClr val="tx1"/>
                          </a:solidFill>
                          <a:latin typeface="+mn-lt"/>
                          <a:ea typeface="+mn-ea"/>
                          <a:cs typeface="+mn-cs"/>
                        </a:rPr>
                        <a:t>natural persons who will, whether alone or jointly, possess or control 1-0% or more of the shares or voting power of the applicant</a:t>
                      </a:r>
                    </a:p>
                    <a:p>
                      <a:pPr marL="347663" marR="0" lvl="0" indent="-115888"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 2.9 – If no such persons at 2.8,</a:t>
                      </a:r>
                      <a:r>
                        <a:rPr lang="en-US" sz="1400" b="0" kern="1200" baseline="0" dirty="0">
                          <a:solidFill>
                            <a:schemeClr val="tx1"/>
                          </a:solidFill>
                          <a:effectLst/>
                          <a:latin typeface="+mn-lt"/>
                          <a:ea typeface="+mn-ea"/>
                          <a:cs typeface="+mn-cs"/>
                        </a:rPr>
                        <a:t> </a:t>
                      </a:r>
                      <a:r>
                        <a:rPr lang="en-US" sz="1400" b="0" kern="1200" dirty="0">
                          <a:solidFill>
                            <a:schemeClr val="tx1"/>
                          </a:solidFill>
                          <a:latin typeface="+mn-lt"/>
                          <a:ea typeface="+mn-ea"/>
                          <a:cs typeface="+mn-cs"/>
                        </a:rPr>
                        <a:t>each of the 10 largest shareholders, grouping together family or connected persons.</a:t>
                      </a:r>
                    </a:p>
                    <a:p>
                      <a:pPr marL="347663" marR="0" lvl="0" indent="-115888"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2.10  - </a:t>
                      </a:r>
                      <a:r>
                        <a:rPr lang="en-US" sz="1400" b="0" dirty="0">
                          <a:solidFill>
                            <a:schemeClr val="tx1"/>
                          </a:solidFill>
                        </a:rPr>
                        <a:t>legal person owns 50% or more of the applicant, details for all the ultimate natural persons who hold 20% or more of the voting shares of that legal person or the ultimate natural persons who have effective control thereof.</a:t>
                      </a:r>
                    </a:p>
                    <a:p>
                      <a:pPr marL="347663" lvl="1" indent="-115888" algn="l"/>
                      <a:r>
                        <a:rPr lang="en-US" sz="1400" b="0" kern="1200" dirty="0">
                          <a:solidFill>
                            <a:schemeClr val="tx1"/>
                          </a:solidFill>
                          <a:effectLst/>
                          <a:latin typeface="+mn-lt"/>
                          <a:ea typeface="+mn-ea"/>
                          <a:cs typeface="+mn-cs"/>
                        </a:rPr>
                        <a:t>3.1 each officer of the applicant, and where applicable, of its holding company.</a:t>
                      </a:r>
                    </a:p>
                    <a:p>
                      <a:pPr marL="347663" marR="0" lvl="0" indent="-115888"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3.2 each person to be appointed (at commencement) or who now operates as a director, secretary, or other officer of the applicant;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is a Politically Exposed Person (PEP).</a:t>
                      </a:r>
                      <a:endParaRPr lang="en-US" sz="1800" kern="1200" dirty="0">
                        <a:solidFill>
                          <a:schemeClr val="tx1"/>
                        </a:solidFill>
                        <a:effectLst/>
                        <a:latin typeface="+mn-lt"/>
                        <a:ea typeface="+mn-ea"/>
                        <a:cs typeface="+mn-cs"/>
                      </a:endParaRPr>
                    </a:p>
                    <a:p>
                      <a:endParaRPr lang="en-US" dirty="0">
                        <a:solidFill>
                          <a:schemeClr val="tx1"/>
                        </a:solidFill>
                      </a:endParaRPr>
                    </a:p>
                  </a:txBody>
                  <a:tcPr marL="69775" marR="69775"/>
                </a:tc>
                <a:tc>
                  <a:txBody>
                    <a:bodyPr/>
                    <a:lstStyle/>
                    <a:p>
                      <a:r>
                        <a:rPr lang="en-US" sz="1800" kern="1200" dirty="0">
                          <a:solidFill>
                            <a:schemeClr val="tx1"/>
                          </a:solidFill>
                          <a:effectLst/>
                          <a:latin typeface="+mn-lt"/>
                          <a:ea typeface="+mn-ea"/>
                          <a:cs typeface="+mn-cs"/>
                        </a:rPr>
                        <a:t>If</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YES, State the full name</a:t>
                      </a:r>
                      <a:r>
                        <a:rPr lang="en-US" sz="1800" kern="1200" baseline="0" dirty="0">
                          <a:solidFill>
                            <a:schemeClr val="tx1"/>
                          </a:solidFill>
                          <a:effectLst/>
                          <a:latin typeface="+mn-lt"/>
                          <a:ea typeface="+mn-ea"/>
                          <a:cs typeface="+mn-cs"/>
                        </a:rPr>
                        <a:t> and</a:t>
                      </a:r>
                      <a:r>
                        <a:rPr lang="en-US" sz="1800" kern="1200" dirty="0">
                          <a:solidFill>
                            <a:schemeClr val="dk1"/>
                          </a:solidFill>
                          <a:effectLst/>
                          <a:latin typeface="+mn-lt"/>
                          <a:ea typeface="+mn-ea"/>
                          <a:cs typeface="+mn-cs"/>
                        </a:rPr>
                        <a:t> the factors contributing to this classification.</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Review The Microcredit (Requirements for Grant of </a:t>
                      </a:r>
                      <a:r>
                        <a:rPr lang="en-US" sz="1800" kern="1200" dirty="0" err="1">
                          <a:solidFill>
                            <a:schemeClr val="tx1"/>
                          </a:solidFill>
                          <a:effectLst/>
                          <a:latin typeface="+mn-lt"/>
                          <a:ea typeface="+mn-ea"/>
                          <a:cs typeface="+mn-cs"/>
                        </a:rPr>
                        <a:t>Licence</a:t>
                      </a:r>
                      <a:r>
                        <a:rPr lang="en-US" sz="1800" kern="1200" dirty="0">
                          <a:solidFill>
                            <a:schemeClr val="tx1"/>
                          </a:solidFill>
                          <a:effectLst/>
                          <a:latin typeface="+mn-lt"/>
                          <a:ea typeface="+mn-ea"/>
                          <a:cs typeface="+mn-cs"/>
                        </a:rPr>
                        <a:t>) Regulations, 2021 and referenced legislation for a full definition of PEPs.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PEPs could include but not limited to a :</a:t>
                      </a:r>
                    </a:p>
                    <a:p>
                      <a:pPr marL="280988" indent="-280988">
                        <a:spcAft>
                          <a:spcPts val="300"/>
                        </a:spcAft>
                        <a:buFont typeface="+mj-lt"/>
                        <a:buAutoNum type="romanLcPeriod"/>
                      </a:pPr>
                      <a:r>
                        <a:rPr lang="en-US" sz="1800" kern="1200" dirty="0">
                          <a:solidFill>
                            <a:schemeClr val="tx1"/>
                          </a:solidFill>
                          <a:effectLst/>
                          <a:latin typeface="+mn-lt"/>
                          <a:ea typeface="+mn-ea"/>
                          <a:cs typeface="+mn-cs"/>
                        </a:rPr>
                        <a:t>Head of State</a:t>
                      </a:r>
                      <a:r>
                        <a:rPr lang="en-US" sz="1800" kern="1200" baseline="0" dirty="0">
                          <a:solidFill>
                            <a:schemeClr val="tx1"/>
                          </a:solidFill>
                          <a:effectLst/>
                          <a:latin typeface="+mn-lt"/>
                          <a:ea typeface="+mn-ea"/>
                          <a:cs typeface="+mn-cs"/>
                        </a:rPr>
                        <a:t> or Government</a:t>
                      </a:r>
                      <a:r>
                        <a:rPr lang="en-US" sz="1800" kern="1200" dirty="0">
                          <a:solidFill>
                            <a:schemeClr val="tx1"/>
                          </a:solidFill>
                          <a:effectLst/>
                          <a:latin typeface="+mn-lt"/>
                          <a:ea typeface="+mn-ea"/>
                          <a:cs typeface="+mn-cs"/>
                        </a:rPr>
                        <a:t> </a:t>
                      </a:r>
                    </a:p>
                    <a:p>
                      <a:pPr marL="285750" lvl="0" indent="-285750">
                        <a:spcAft>
                          <a:spcPts val="300"/>
                        </a:spcAft>
                        <a:buFont typeface="+mj-lt"/>
                        <a:buAutoNum type="romanLcPeriod"/>
                      </a:pPr>
                      <a:r>
                        <a:rPr lang="en-US" sz="1800" kern="1200" dirty="0">
                          <a:solidFill>
                            <a:schemeClr val="tx1"/>
                          </a:solidFill>
                          <a:effectLst/>
                          <a:latin typeface="+mn-lt"/>
                          <a:ea typeface="+mn-ea"/>
                          <a:cs typeface="+mn-cs"/>
                        </a:rPr>
                        <a:t>Military official or police above the rank of Captain</a:t>
                      </a:r>
                      <a:r>
                        <a:rPr lang="en-US" sz="1800" kern="1200" baseline="0" dirty="0">
                          <a:solidFill>
                            <a:schemeClr val="tx1"/>
                          </a:solidFill>
                          <a:effectLst/>
                          <a:latin typeface="+mn-lt"/>
                          <a:ea typeface="+mn-ea"/>
                          <a:cs typeface="+mn-cs"/>
                        </a:rPr>
                        <a:t> or of or above the rank of Assistant Commissioner respectively</a:t>
                      </a:r>
                    </a:p>
                    <a:p>
                      <a:pPr marL="285750" lvl="0" indent="-285750">
                        <a:spcAft>
                          <a:spcPts val="300"/>
                        </a:spcAft>
                        <a:buFont typeface="+mj-lt"/>
                        <a:buAutoNum type="romanLcPeriod"/>
                      </a:pPr>
                      <a:r>
                        <a:rPr lang="en-US" sz="1800" kern="1200" dirty="0">
                          <a:solidFill>
                            <a:schemeClr val="tx1"/>
                          </a:solidFill>
                          <a:effectLst/>
                          <a:latin typeface="+mn-lt"/>
                          <a:ea typeface="+mn-ea"/>
                          <a:cs typeface="+mn-cs"/>
                        </a:rPr>
                        <a:t> Permanent Secretary, Chief Technical Director or chief officer in the charge of the operations of a Ministry, department of Government, executive agency or statutory body, as the case may be, or</a:t>
                      </a:r>
                    </a:p>
                    <a:p>
                      <a:pPr marL="400050" lvl="0" indent="-400050">
                        <a:buFont typeface="+mj-lt"/>
                        <a:buAutoNum type="romanLcPeriod"/>
                      </a:pPr>
                      <a:r>
                        <a:rPr lang="en-US" sz="1800" kern="1200" dirty="0">
                          <a:solidFill>
                            <a:schemeClr val="tx1"/>
                          </a:solidFill>
                          <a:effectLst/>
                          <a:latin typeface="+mn-lt"/>
                          <a:ea typeface="+mn-ea"/>
                          <a:cs typeface="+mn-cs"/>
                        </a:rPr>
                        <a:t>An individual who is a relative or is known to be a close associate of any such person listed in the definition. </a:t>
                      </a:r>
                    </a:p>
                    <a:p>
                      <a:pPr marL="0" lvl="0" indent="0">
                        <a:buFont typeface="+mj-lt"/>
                        <a:buNone/>
                      </a:pPr>
                      <a:endParaRPr lang="en-US" sz="1800" kern="1200" dirty="0">
                        <a:solidFill>
                          <a:schemeClr val="tx1"/>
                        </a:solidFill>
                        <a:effectLst/>
                        <a:latin typeface="+mn-lt"/>
                        <a:ea typeface="+mn-ea"/>
                        <a:cs typeface="+mn-cs"/>
                      </a:endParaRPr>
                    </a:p>
                    <a:p>
                      <a:pPr marL="0" lvl="0" indent="0">
                        <a:buFont typeface="+mj-lt"/>
                        <a:buNone/>
                      </a:pPr>
                      <a:r>
                        <a:rPr lang="en-US" sz="1800" b="1" kern="1200" dirty="0">
                          <a:solidFill>
                            <a:schemeClr val="tx1"/>
                          </a:solidFill>
                          <a:effectLst/>
                          <a:latin typeface="+mn-lt"/>
                          <a:ea typeface="+mn-ea"/>
                          <a:cs typeface="+mn-cs"/>
                        </a:rPr>
                        <a:t>This list is not exhaustive, please refer to the legislation for a comprehensive list</a:t>
                      </a:r>
                      <a:r>
                        <a:rPr lang="en-US" sz="1800" b="1" kern="1200" baseline="0" dirty="0">
                          <a:solidFill>
                            <a:schemeClr val="tx1"/>
                          </a:solidFill>
                          <a:effectLst/>
                          <a:latin typeface="+mn-lt"/>
                          <a:ea typeface="+mn-ea"/>
                          <a:cs typeface="+mn-cs"/>
                        </a:rPr>
                        <a:t> of Politically Exposed Persons.</a:t>
                      </a:r>
                      <a:endParaRPr lang="en-US" sz="1800" b="1" dirty="0">
                        <a:solidFill>
                          <a:schemeClr val="tx1"/>
                        </a:solidFill>
                      </a:endParaRPr>
                    </a:p>
                  </a:txBody>
                  <a:tcPr marL="69775" marR="69775"/>
                </a:tc>
                <a:extLst>
                  <a:ext uri="{0D108BD9-81ED-4DB2-BD59-A6C34878D82A}">
                    <a16:rowId xmlns:a16="http://schemas.microsoft.com/office/drawing/2014/main" val="4022620570"/>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7" name="TextBox 6"/>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171608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3377874343"/>
              </p:ext>
            </p:extLst>
          </p:nvPr>
        </p:nvGraphicFramePr>
        <p:xfrm>
          <a:off x="761999" y="766763"/>
          <a:ext cx="10777959" cy="5329238"/>
        </p:xfrm>
        <a:graphic>
          <a:graphicData uri="http://schemas.openxmlformats.org/drawingml/2006/table">
            <a:tbl>
              <a:tblPr firstRow="1" bandRow="1">
                <a:tableStyleId>{5C22544A-7EE6-4342-B048-85BDC9FD1C3A}</a:tableStyleId>
              </a:tblPr>
              <a:tblGrid>
                <a:gridCol w="4338634">
                  <a:extLst>
                    <a:ext uri="{9D8B030D-6E8A-4147-A177-3AD203B41FA5}">
                      <a16:colId xmlns:a16="http://schemas.microsoft.com/office/drawing/2014/main" val="655017874"/>
                    </a:ext>
                  </a:extLst>
                </a:gridCol>
                <a:gridCol w="6439325">
                  <a:extLst>
                    <a:ext uri="{9D8B030D-6E8A-4147-A177-3AD203B41FA5}">
                      <a16:colId xmlns:a16="http://schemas.microsoft.com/office/drawing/2014/main" val="2142909490"/>
                    </a:ext>
                  </a:extLst>
                </a:gridCol>
              </a:tblGrid>
              <a:tr h="426106">
                <a:tc>
                  <a:txBody>
                    <a:bodyPr/>
                    <a:lstStyle/>
                    <a:p>
                      <a:r>
                        <a:rPr lang="en-US" dirty="0"/>
                        <a:t>Question</a:t>
                      </a:r>
                    </a:p>
                  </a:txBody>
                  <a:tcPr marL="69775" marR="69775"/>
                </a:tc>
                <a:tc>
                  <a:txBody>
                    <a:bodyPr/>
                    <a:lstStyle/>
                    <a:p>
                      <a:r>
                        <a:rPr lang="en-US" dirty="0"/>
                        <a:t>Comment</a:t>
                      </a:r>
                    </a:p>
                  </a:txBody>
                  <a:tcPr marL="69775" marR="69775"/>
                </a:tc>
                <a:extLst>
                  <a:ext uri="{0D108BD9-81ED-4DB2-BD59-A6C34878D82A}">
                    <a16:rowId xmlns:a16="http://schemas.microsoft.com/office/drawing/2014/main" val="1222247135"/>
                  </a:ext>
                </a:extLst>
              </a:tr>
              <a:tr h="4903132">
                <a:tc>
                  <a:txBody>
                    <a:bodyPr/>
                    <a:lstStyle/>
                    <a:p>
                      <a:pPr marL="0" lvl="1" indent="0"/>
                      <a:r>
                        <a:rPr lang="en-US" sz="1800" b="1" kern="1200" dirty="0">
                          <a:solidFill>
                            <a:schemeClr val="tx1"/>
                          </a:solidFill>
                          <a:effectLst/>
                          <a:latin typeface="+mn-lt"/>
                          <a:ea typeface="+mn-ea"/>
                          <a:cs typeface="+mn-cs"/>
                        </a:rPr>
                        <a:t>2.13   List all the ultimate beneficial owners of the applicant and provide copies of the identification of such ultimate beneficial owners.</a:t>
                      </a:r>
                      <a:endParaRPr lang="en-US" sz="1800" kern="1200" dirty="0">
                        <a:solidFill>
                          <a:schemeClr val="tx1"/>
                        </a:solidFill>
                        <a:effectLst/>
                        <a:latin typeface="+mn-lt"/>
                        <a:ea typeface="+mn-ea"/>
                        <a:cs typeface="+mn-cs"/>
                      </a:endParaRPr>
                    </a:p>
                  </a:txBody>
                  <a:tcPr marL="69775" marR="69775"/>
                </a:tc>
                <a:tc>
                  <a:txBody>
                    <a:bodyPr/>
                    <a:lstStyle/>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Courier New" panose="02070309020205020404" pitchFamily="49" charset="0"/>
                        <a:buChar char="o"/>
                        <a:tabLst/>
                        <a:defRPr/>
                      </a:pPr>
                      <a:r>
                        <a:rPr lang="en-US" sz="1800" kern="1200" dirty="0">
                          <a:solidFill>
                            <a:schemeClr val="tx1"/>
                          </a:solidFill>
                          <a:effectLst/>
                          <a:latin typeface="+mn-lt"/>
                          <a:ea typeface="+mn-ea"/>
                          <a:cs typeface="+mn-cs"/>
                        </a:rPr>
                        <a:t>Refer to  The Microcredit (</a:t>
                      </a:r>
                      <a:r>
                        <a:rPr lang="en-US" sz="1800" kern="1200" dirty="0" err="1">
                          <a:solidFill>
                            <a:schemeClr val="tx1"/>
                          </a:solidFill>
                          <a:effectLst/>
                          <a:latin typeface="+mn-lt"/>
                          <a:ea typeface="+mn-ea"/>
                          <a:cs typeface="+mn-cs"/>
                        </a:rPr>
                        <a:t>Licence</a:t>
                      </a:r>
                      <a:r>
                        <a:rPr lang="en-US" sz="1800" kern="1200" dirty="0">
                          <a:solidFill>
                            <a:schemeClr val="tx1"/>
                          </a:solidFill>
                          <a:effectLst/>
                          <a:latin typeface="+mn-lt"/>
                          <a:ea typeface="+mn-ea"/>
                          <a:cs typeface="+mn-cs"/>
                        </a:rPr>
                        <a:t>, Form of Application) Rules, 2021 for a definition of ultimate beneficial owners.</a:t>
                      </a:r>
                    </a:p>
                    <a:p>
                      <a:pPr marL="285750" indent="-285750">
                        <a:buClr>
                          <a:schemeClr val="accent1">
                            <a:lumMod val="75000"/>
                          </a:schemeClr>
                        </a:buClr>
                        <a:buFont typeface="Courier New" panose="02070309020205020404" pitchFamily="49" charset="0"/>
                        <a:buChar char="o"/>
                      </a:pPr>
                      <a:endParaRPr lang="en-US" sz="1800" kern="1200" dirty="0">
                        <a:solidFill>
                          <a:schemeClr val="tx1"/>
                        </a:solidFill>
                        <a:effectLst/>
                        <a:latin typeface="+mn-lt"/>
                        <a:ea typeface="+mn-ea"/>
                        <a:cs typeface="+mn-cs"/>
                      </a:endParaRPr>
                    </a:p>
                    <a:p>
                      <a:pPr marL="285750" indent="-285750">
                        <a:buClr>
                          <a:schemeClr val="accent1">
                            <a:lumMod val="75000"/>
                          </a:schemeClr>
                        </a:buClr>
                        <a:buFont typeface="Courier New" panose="02070309020205020404" pitchFamily="49" charset="0"/>
                        <a:buChar char="o"/>
                      </a:pPr>
                      <a:r>
                        <a:rPr lang="en-US" sz="1800" kern="1200" dirty="0">
                          <a:solidFill>
                            <a:schemeClr val="tx1"/>
                          </a:solidFill>
                          <a:effectLst/>
                          <a:latin typeface="+mn-lt"/>
                          <a:ea typeface="+mn-ea"/>
                          <a:cs typeface="+mn-cs"/>
                        </a:rPr>
                        <a:t>Acceptable identification are Government-issued identification: Passport, Driver’s License, or the Jamaican Voter Registration Card. </a:t>
                      </a:r>
                    </a:p>
                    <a:p>
                      <a:pPr marL="285750" indent="-285750">
                        <a:buClr>
                          <a:schemeClr val="accent1">
                            <a:lumMod val="75000"/>
                          </a:schemeClr>
                        </a:buClr>
                        <a:buFont typeface="Courier New" panose="02070309020205020404" pitchFamily="49" charset="0"/>
                        <a:buChar char="o"/>
                      </a:pPr>
                      <a:endParaRPr lang="en-US" sz="1800" kern="1200" dirty="0">
                        <a:solidFill>
                          <a:schemeClr val="tx1"/>
                        </a:solidFill>
                        <a:effectLst/>
                        <a:latin typeface="+mn-lt"/>
                        <a:ea typeface="+mn-ea"/>
                        <a:cs typeface="+mn-cs"/>
                      </a:endParaRPr>
                    </a:p>
                    <a:p>
                      <a:pPr marL="285750" indent="-285750">
                        <a:buClr>
                          <a:schemeClr val="accent1">
                            <a:lumMod val="75000"/>
                          </a:schemeClr>
                        </a:buClr>
                        <a:buFont typeface="Courier New" panose="02070309020205020404" pitchFamily="49" charset="0"/>
                        <a:buChar char="o"/>
                      </a:pPr>
                      <a:r>
                        <a:rPr lang="en-US" sz="1800" kern="1200" dirty="0">
                          <a:solidFill>
                            <a:schemeClr val="tx1"/>
                          </a:solidFill>
                          <a:effectLst/>
                          <a:latin typeface="+mn-lt"/>
                          <a:ea typeface="+mn-ea"/>
                          <a:cs typeface="+mn-cs"/>
                        </a:rPr>
                        <a:t>Copies of identification card should be in color (not black and white). </a:t>
                      </a:r>
                    </a:p>
                    <a:p>
                      <a:pPr marL="285750" indent="-285750">
                        <a:buClr>
                          <a:schemeClr val="accent1">
                            <a:lumMod val="75000"/>
                          </a:schemeClr>
                        </a:buClr>
                        <a:buFont typeface="Courier New" panose="02070309020205020404" pitchFamily="49" charset="0"/>
                        <a:buChar char="o"/>
                      </a:pPr>
                      <a:endParaRPr lang="en-US" sz="1800" kern="1200" dirty="0">
                        <a:solidFill>
                          <a:schemeClr val="tx1"/>
                        </a:solidFill>
                        <a:effectLst/>
                        <a:latin typeface="+mn-lt"/>
                        <a:ea typeface="+mn-ea"/>
                        <a:cs typeface="+mn-cs"/>
                      </a:endParaRPr>
                    </a:p>
                  </a:txBody>
                  <a:tcPr marL="69775" marR="69775"/>
                </a:tc>
                <a:extLst>
                  <a:ext uri="{0D108BD9-81ED-4DB2-BD59-A6C34878D82A}">
                    <a16:rowId xmlns:a16="http://schemas.microsoft.com/office/drawing/2014/main" val="4022620570"/>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
        <p:nvSpPr>
          <p:cNvPr id="9" name="TextBox 8"/>
          <p:cNvSpPr txBox="1"/>
          <p:nvPr/>
        </p:nvSpPr>
        <p:spPr>
          <a:xfrm>
            <a:off x="-3" y="92762"/>
            <a:ext cx="8382003"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243541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783978" y="1070730"/>
            <a:ext cx="437413" cy="5468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 y="1070730"/>
            <a:ext cx="1230925" cy="5468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graphicFrame>
        <p:nvGraphicFramePr>
          <p:cNvPr id="6" name="Content Placeholder 5"/>
          <p:cNvGraphicFramePr>
            <a:graphicFrameLocks noGrp="1"/>
          </p:cNvGraphicFramePr>
          <p:nvPr>
            <p:ph type="pic" idx="4294967295"/>
            <p:extLst>
              <p:ext uri="{D42A27DB-BD31-4B8C-83A1-F6EECF244321}">
                <p14:modId xmlns:p14="http://schemas.microsoft.com/office/powerpoint/2010/main" val="790795061"/>
              </p:ext>
            </p:extLst>
          </p:nvPr>
        </p:nvGraphicFramePr>
        <p:xfrm>
          <a:off x="738553" y="1070730"/>
          <a:ext cx="10894004" cy="5468182"/>
        </p:xfrm>
        <a:graphic>
          <a:graphicData uri="http://schemas.openxmlformats.org/drawingml/2006/table">
            <a:tbl>
              <a:tblPr firstRow="1" bandRow="1">
                <a:tableStyleId>{5C22544A-7EE6-4342-B048-85BDC9FD1C3A}</a:tableStyleId>
              </a:tblPr>
              <a:tblGrid>
                <a:gridCol w="3841825">
                  <a:extLst>
                    <a:ext uri="{9D8B030D-6E8A-4147-A177-3AD203B41FA5}">
                      <a16:colId xmlns:a16="http://schemas.microsoft.com/office/drawing/2014/main" val="655017874"/>
                    </a:ext>
                  </a:extLst>
                </a:gridCol>
                <a:gridCol w="7052179">
                  <a:extLst>
                    <a:ext uri="{9D8B030D-6E8A-4147-A177-3AD203B41FA5}">
                      <a16:colId xmlns:a16="http://schemas.microsoft.com/office/drawing/2014/main" val="2142909490"/>
                    </a:ext>
                  </a:extLst>
                </a:gridCol>
              </a:tblGrid>
              <a:tr h="376511">
                <a:tc>
                  <a:txBody>
                    <a:bodyPr/>
                    <a:lstStyle/>
                    <a:p>
                      <a:r>
                        <a:rPr lang="en-US" dirty="0"/>
                        <a:t>Question</a:t>
                      </a:r>
                    </a:p>
                  </a:txBody>
                  <a:tcPr marL="47871" marR="47871"/>
                </a:tc>
                <a:tc>
                  <a:txBody>
                    <a:bodyPr/>
                    <a:lstStyle/>
                    <a:p>
                      <a:r>
                        <a:rPr lang="en-US" dirty="0"/>
                        <a:t>Comment</a:t>
                      </a:r>
                    </a:p>
                  </a:txBody>
                  <a:tcPr marL="47871" marR="47871"/>
                </a:tc>
                <a:extLst>
                  <a:ext uri="{0D108BD9-81ED-4DB2-BD59-A6C34878D82A}">
                    <a16:rowId xmlns:a16="http://schemas.microsoft.com/office/drawing/2014/main" val="1222247135"/>
                  </a:ext>
                </a:extLst>
              </a:tr>
              <a:tr h="5091671">
                <a:tc>
                  <a:txBody>
                    <a:bodyPr/>
                    <a:lstStyle/>
                    <a:p>
                      <a:pPr marL="0" lvl="1" indent="0" algn="l"/>
                      <a:r>
                        <a:rPr lang="en-US" sz="1800" b="1" kern="1200" dirty="0">
                          <a:solidFill>
                            <a:schemeClr val="tx1"/>
                          </a:solidFill>
                          <a:effectLst/>
                          <a:latin typeface="+mn-lt"/>
                          <a:ea typeface="+mn-ea"/>
                          <a:cs typeface="+mn-cs"/>
                        </a:rPr>
                        <a:t>3.1   Provide the name, address, nationality, occupation and proposed (or existing, as the case may be) responsibilities of each officer of the applicant, and where applicable, of its holding company.</a:t>
                      </a:r>
                      <a:endParaRPr lang="en-US" sz="1800" kern="1200" dirty="0">
                        <a:solidFill>
                          <a:schemeClr val="tx1"/>
                        </a:solidFill>
                        <a:effectLst/>
                        <a:latin typeface="+mn-lt"/>
                        <a:ea typeface="+mn-ea"/>
                        <a:cs typeface="+mn-cs"/>
                      </a:endParaRPr>
                    </a:p>
                  </a:txBody>
                  <a:tcPr marL="47871" marR="47871"/>
                </a:tc>
                <a:tc>
                  <a:txBody>
                    <a:bodyPr/>
                    <a:lstStyle/>
                    <a:p>
                      <a:r>
                        <a:rPr lang="en-US" sz="1800" kern="1200" dirty="0">
                          <a:solidFill>
                            <a:schemeClr val="tx1"/>
                          </a:solidFill>
                          <a:effectLst/>
                          <a:latin typeface="+mn-lt"/>
                          <a:ea typeface="+mn-ea"/>
                          <a:cs typeface="+mn-cs"/>
                        </a:rPr>
                        <a:t>Note the definition for Officer in section 2 of the Act.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Per the Act officer in relation to a microcredit institution means,</a:t>
                      </a:r>
                    </a:p>
                    <a:p>
                      <a:r>
                        <a:rPr lang="en-US" sz="1800" kern="1200" dirty="0">
                          <a:solidFill>
                            <a:schemeClr val="tx1"/>
                          </a:solidFill>
                          <a:effectLst/>
                          <a:latin typeface="+mn-lt"/>
                          <a:ea typeface="+mn-ea"/>
                          <a:cs typeface="+mn-cs"/>
                        </a:rPr>
                        <a:t> a person who, in that institution — </a:t>
                      </a:r>
                    </a:p>
                    <a:p>
                      <a:pPr marL="342900" indent="-342900">
                        <a:buAutoNum type="alphaLcParenBoth"/>
                      </a:pPr>
                      <a:r>
                        <a:rPr lang="en-US" sz="1800" kern="1200" dirty="0">
                          <a:solidFill>
                            <a:schemeClr val="tx1"/>
                          </a:solidFill>
                          <a:effectLst/>
                          <a:latin typeface="+mn-lt"/>
                          <a:ea typeface="+mn-ea"/>
                          <a:cs typeface="+mn-cs"/>
                        </a:rPr>
                        <a:t>is a director, president or vice-president (however designated), general manager, company secretary, financial controller or treasurer; or </a:t>
                      </a:r>
                    </a:p>
                    <a:p>
                      <a:pPr marL="342900" indent="-342900">
                        <a:buAutoNum type="alphaLcParenBoth"/>
                      </a:pPr>
                      <a:r>
                        <a:rPr lang="en-US" sz="1800" kern="1200" dirty="0">
                          <a:solidFill>
                            <a:schemeClr val="tx1"/>
                          </a:solidFill>
                          <a:effectLst/>
                          <a:latin typeface="+mn-lt"/>
                          <a:ea typeface="+mn-ea"/>
                          <a:cs typeface="+mn-cs"/>
                        </a:rPr>
                        <a:t>(b) performs functions similar to those normally performed by the holder of any position referred to in paragraph (a);</a:t>
                      </a:r>
                    </a:p>
                  </a:txBody>
                  <a:tcPr marL="47871" marR="47871"/>
                </a:tc>
                <a:extLst>
                  <a:ext uri="{0D108BD9-81ED-4DB2-BD59-A6C34878D82A}">
                    <a16:rowId xmlns:a16="http://schemas.microsoft.com/office/drawing/2014/main" val="4022620570"/>
                  </a:ext>
                </a:extLst>
              </a:tr>
            </a:tbl>
          </a:graphicData>
        </a:graphic>
      </p:graphicFrame>
      <p:sp>
        <p:nvSpPr>
          <p:cNvPr id="8" name="TextBox 7"/>
          <p:cNvSpPr txBox="1"/>
          <p:nvPr/>
        </p:nvSpPr>
        <p:spPr>
          <a:xfrm>
            <a:off x="-2" y="92762"/>
            <a:ext cx="7924802"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107191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330907" y="864108"/>
            <a:ext cx="7315200" cy="5120640"/>
          </a:xfrm>
        </p:spPr>
        <p:txBody>
          <a:bodyPr>
            <a:normAutofit/>
          </a:bodyPr>
          <a:lstStyle/>
          <a:p>
            <a:pPr marL="463550"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The Microcredit  Application and Licensing Process</a:t>
            </a:r>
          </a:p>
          <a:p>
            <a:pPr marL="463550"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The Fit and Proper Process</a:t>
            </a:r>
          </a:p>
          <a:p>
            <a:pPr marL="463550"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How to Complete The Microcredit Licensing Application Form</a:t>
            </a:r>
          </a:p>
          <a:p>
            <a:pPr marL="966470" lvl="1"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General Instructions</a:t>
            </a:r>
          </a:p>
          <a:p>
            <a:pPr marL="966470" lvl="1"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Completing the Application Form</a:t>
            </a:r>
          </a:p>
          <a:p>
            <a:pPr marL="463550"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Submitting the Application Form</a:t>
            </a:r>
          </a:p>
          <a:p>
            <a:pPr marL="463550" indent="-463550">
              <a:lnSpc>
                <a:spcPct val="200000"/>
              </a:lnSpc>
              <a:buFont typeface="Courier New" panose="02070309020205020404" pitchFamily="49" charset="0"/>
              <a:buChar char="o"/>
            </a:pPr>
            <a:r>
              <a:rPr lang="en-US" dirty="0">
                <a:solidFill>
                  <a:schemeClr val="tx1"/>
                </a:solidFill>
                <a:ea typeface="Tahoma" panose="020B0604030504040204" pitchFamily="34" charset="0"/>
                <a:cs typeface="Tahoma" panose="020B0604030504040204" pitchFamily="34" charset="0"/>
              </a:rPr>
              <a:t>Contact Information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18948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83978" y="1070730"/>
            <a:ext cx="437413" cy="5468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070730"/>
            <a:ext cx="1230925" cy="5468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graphicFrame>
        <p:nvGraphicFramePr>
          <p:cNvPr id="6" name="Content Placeholder 5"/>
          <p:cNvGraphicFramePr>
            <a:graphicFrameLocks noGrp="1"/>
          </p:cNvGraphicFramePr>
          <p:nvPr>
            <p:ph type="pic" idx="4294967295"/>
            <p:extLst>
              <p:ext uri="{D42A27DB-BD31-4B8C-83A1-F6EECF244321}">
                <p14:modId xmlns:p14="http://schemas.microsoft.com/office/powerpoint/2010/main" val="3646235823"/>
              </p:ext>
            </p:extLst>
          </p:nvPr>
        </p:nvGraphicFramePr>
        <p:xfrm>
          <a:off x="670170" y="1070730"/>
          <a:ext cx="10916088" cy="5468182"/>
        </p:xfrm>
        <a:graphic>
          <a:graphicData uri="http://schemas.openxmlformats.org/drawingml/2006/table">
            <a:tbl>
              <a:tblPr firstRow="1" bandRow="1">
                <a:tableStyleId>{5C22544A-7EE6-4342-B048-85BDC9FD1C3A}</a:tableStyleId>
              </a:tblPr>
              <a:tblGrid>
                <a:gridCol w="3849612">
                  <a:extLst>
                    <a:ext uri="{9D8B030D-6E8A-4147-A177-3AD203B41FA5}">
                      <a16:colId xmlns:a16="http://schemas.microsoft.com/office/drawing/2014/main" val="655017874"/>
                    </a:ext>
                  </a:extLst>
                </a:gridCol>
                <a:gridCol w="7066476">
                  <a:extLst>
                    <a:ext uri="{9D8B030D-6E8A-4147-A177-3AD203B41FA5}">
                      <a16:colId xmlns:a16="http://schemas.microsoft.com/office/drawing/2014/main" val="2142909490"/>
                    </a:ext>
                  </a:extLst>
                </a:gridCol>
              </a:tblGrid>
              <a:tr h="380326">
                <a:tc>
                  <a:txBody>
                    <a:bodyPr/>
                    <a:lstStyle/>
                    <a:p>
                      <a:r>
                        <a:rPr lang="en-US" dirty="0"/>
                        <a:t>Question</a:t>
                      </a:r>
                    </a:p>
                  </a:txBody>
                  <a:tcPr marL="47871" marR="47871"/>
                </a:tc>
                <a:tc>
                  <a:txBody>
                    <a:bodyPr/>
                    <a:lstStyle/>
                    <a:p>
                      <a:r>
                        <a:rPr lang="en-US" dirty="0"/>
                        <a:t>Comment</a:t>
                      </a:r>
                    </a:p>
                  </a:txBody>
                  <a:tcPr marL="47871" marR="47871"/>
                </a:tc>
                <a:extLst>
                  <a:ext uri="{0D108BD9-81ED-4DB2-BD59-A6C34878D82A}">
                    <a16:rowId xmlns:a16="http://schemas.microsoft.com/office/drawing/2014/main" val="1222247135"/>
                  </a:ext>
                </a:extLst>
              </a:tr>
              <a:tr h="50878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3.2   Provide – </a:t>
                      </a:r>
                    </a:p>
                    <a:p>
                      <a:pPr marL="342900" marR="0" lvl="1" indent="-342900" algn="l" defTabSz="914400" rtl="0" eaLnBrk="1" fontAlgn="auto" latinLnBrk="0" hangingPunct="1">
                        <a:lnSpc>
                          <a:spcPct val="100000"/>
                        </a:lnSpc>
                        <a:spcBef>
                          <a:spcPts val="0"/>
                        </a:spcBef>
                        <a:spcAft>
                          <a:spcPts val="0"/>
                        </a:spcAft>
                        <a:buClrTx/>
                        <a:buSzTx/>
                        <a:buFontTx/>
                        <a:buAutoNum type="alphaLcParenBoth"/>
                        <a:tabLst/>
                        <a:defRPr/>
                      </a:pPr>
                      <a:r>
                        <a:rPr lang="en-US" sz="1600" b="1" kern="1200" dirty="0">
                          <a:solidFill>
                            <a:schemeClr val="tx1"/>
                          </a:solidFill>
                          <a:effectLst/>
                          <a:latin typeface="+mn-lt"/>
                          <a:ea typeface="+mn-ea"/>
                          <a:cs typeface="+mn-cs"/>
                        </a:rPr>
                        <a:t>details of the personal and business history of each person to be appointed (at commencement) or who now operates as a director, secretary, or other officer of the applicant; and </a:t>
                      </a:r>
                    </a:p>
                    <a:p>
                      <a:pPr marL="342900" marR="0" lvl="1" indent="-342900" algn="l" defTabSz="914400" rtl="0" eaLnBrk="1" fontAlgn="auto" latinLnBrk="0" hangingPunct="1">
                        <a:lnSpc>
                          <a:spcPct val="100000"/>
                        </a:lnSpc>
                        <a:spcBef>
                          <a:spcPts val="1200"/>
                        </a:spcBef>
                        <a:spcAft>
                          <a:spcPts val="0"/>
                        </a:spcAft>
                        <a:buClrTx/>
                        <a:buSzTx/>
                        <a:buFontTx/>
                        <a:buAutoNum type="alphaLcParenBoth"/>
                        <a:tabLst/>
                        <a:defRPr/>
                      </a:pPr>
                      <a:r>
                        <a:rPr lang="en-US" sz="1600" b="1" kern="1200" dirty="0">
                          <a:solidFill>
                            <a:schemeClr val="tx1"/>
                          </a:solidFill>
                          <a:effectLst/>
                          <a:latin typeface="+mn-lt"/>
                          <a:ea typeface="+mn-ea"/>
                          <a:cs typeface="+mn-cs"/>
                        </a:rPr>
                        <a:t>in relation to each of these persons, a completed “Personal Questionnaire for Connected Persons” (PQ) and related attachments.</a:t>
                      </a:r>
                      <a:endParaRPr lang="en-US" sz="1600" kern="1200" dirty="0">
                        <a:solidFill>
                          <a:schemeClr val="tx1"/>
                        </a:solidFill>
                        <a:effectLst/>
                        <a:latin typeface="+mn-lt"/>
                        <a:ea typeface="+mn-ea"/>
                        <a:cs typeface="+mn-cs"/>
                      </a:endParaRPr>
                    </a:p>
                    <a:p>
                      <a:pPr lvl="1" algn="l"/>
                      <a:endParaRPr lang="en-US" sz="1800" kern="1200" dirty="0">
                        <a:solidFill>
                          <a:schemeClr val="tx1"/>
                        </a:solidFill>
                        <a:effectLst/>
                        <a:latin typeface="+mn-lt"/>
                        <a:ea typeface="+mn-ea"/>
                        <a:cs typeface="+mn-cs"/>
                      </a:endParaRPr>
                    </a:p>
                  </a:txBody>
                  <a:tcPr marL="47871" marR="47871"/>
                </a:tc>
                <a:tc>
                  <a:txBody>
                    <a:bodyPr/>
                    <a:lstStyle/>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Relevant persons complete the Microcredit Fit and Proper Personal Questionnaire, and applicant includes  same in the application package. </a:t>
                      </a:r>
                    </a:p>
                    <a:p>
                      <a:pPr marL="285750" indent="-285750">
                        <a:buClr>
                          <a:schemeClr val="accent1">
                            <a:lumMod val="75000"/>
                          </a:schemeClr>
                        </a:buClr>
                        <a:buFont typeface="Courier New" panose="02070309020205020404" pitchFamily="49" charset="0"/>
                        <a:buChar char="o"/>
                      </a:pPr>
                      <a:endParaRPr lang="en-US" sz="1600" kern="1200" dirty="0">
                        <a:solidFill>
                          <a:schemeClr val="tx1"/>
                        </a:solidFill>
                        <a:effectLst/>
                        <a:latin typeface="+mn-lt"/>
                        <a:ea typeface="+mn-ea"/>
                        <a:cs typeface="+mn-cs"/>
                      </a:endParaRP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The referenced Personal Questionnaire is available on the website at the following link: </a:t>
                      </a:r>
                      <a:r>
                        <a:rPr lang="en-US" sz="1600" u="sng" kern="1200" dirty="0">
                          <a:solidFill>
                            <a:schemeClr val="tx1"/>
                          </a:solidFill>
                          <a:effectLst/>
                          <a:latin typeface="+mn-lt"/>
                          <a:ea typeface="+mn-ea"/>
                          <a:cs typeface="+mn-cs"/>
                          <a:hlinkClick r:id="rId3"/>
                        </a:rPr>
                        <a:t>Microcredit Institutions » Bank of Jamaica (boj.org.jm)</a:t>
                      </a:r>
                      <a:r>
                        <a:rPr lang="en-US" sz="1600" kern="1200" dirty="0">
                          <a:solidFill>
                            <a:schemeClr val="tx1"/>
                          </a:solidFill>
                          <a:effectLst/>
                          <a:latin typeface="+mn-lt"/>
                          <a:ea typeface="+mn-ea"/>
                          <a:cs typeface="+mn-cs"/>
                        </a:rPr>
                        <a:t>.</a:t>
                      </a:r>
                    </a:p>
                    <a:p>
                      <a:pPr marL="285750" indent="-285750">
                        <a:buClr>
                          <a:schemeClr val="accent1">
                            <a:lumMod val="75000"/>
                          </a:schemeClr>
                        </a:buClr>
                        <a:buFont typeface="Courier New" panose="02070309020205020404" pitchFamily="49" charset="0"/>
                        <a:buChar char="o"/>
                      </a:pPr>
                      <a:endParaRPr lang="en-US" sz="1600" kern="1200" dirty="0">
                        <a:solidFill>
                          <a:schemeClr val="tx1"/>
                        </a:solidFill>
                        <a:effectLst/>
                        <a:latin typeface="+mn-lt"/>
                        <a:ea typeface="+mn-ea"/>
                        <a:cs typeface="+mn-cs"/>
                      </a:endParaRP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Include a summary of the due diligence assessment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conducted by the applicant:</a:t>
                      </a:r>
                    </a:p>
                    <a:p>
                      <a:pPr marL="0" indent="0">
                        <a:buClr>
                          <a:schemeClr val="accent1">
                            <a:lumMod val="75000"/>
                          </a:schemeClr>
                        </a:buClr>
                        <a:buFont typeface="Courier New" panose="02070309020205020404" pitchFamily="49" charset="0"/>
                        <a:buNone/>
                      </a:pPr>
                      <a:r>
                        <a:rPr lang="en-US" sz="1600" kern="1200" dirty="0">
                          <a:solidFill>
                            <a:schemeClr val="tx1"/>
                          </a:solidFill>
                          <a:effectLst/>
                          <a:latin typeface="+mn-lt"/>
                          <a:ea typeface="+mn-ea"/>
                          <a:cs typeface="+mn-cs"/>
                        </a:rPr>
                        <a:t> </a:t>
                      </a:r>
                    </a:p>
                    <a:p>
                      <a:pPr marL="574675" indent="-176213">
                        <a:buFont typeface="Wingdings" panose="05000000000000000000" pitchFamily="2" charset="2"/>
                        <a:buChar char="ü"/>
                      </a:pPr>
                      <a:r>
                        <a:rPr lang="en-US" sz="1600" kern="1200" dirty="0">
                          <a:solidFill>
                            <a:schemeClr val="tx1"/>
                          </a:solidFill>
                          <a:effectLst/>
                          <a:latin typeface="+mn-lt"/>
                          <a:ea typeface="+mn-ea"/>
                          <a:cs typeface="+mn-cs"/>
                        </a:rPr>
                        <a:t>Assess the individual’s probity, financial soundness and competence. (See Standard of Sound Practice on Fit and Proper Assessments for Microcredit)</a:t>
                      </a:r>
                    </a:p>
                    <a:p>
                      <a:pPr marL="398462" indent="0">
                        <a:buFont typeface="Wingdings" panose="05000000000000000000" pitchFamily="2" charset="2"/>
                        <a:buNone/>
                      </a:pPr>
                      <a:endParaRPr lang="en-US" sz="1600" kern="1200" dirty="0">
                        <a:solidFill>
                          <a:schemeClr val="tx1"/>
                        </a:solidFill>
                        <a:effectLst/>
                        <a:latin typeface="+mn-lt"/>
                        <a:ea typeface="+mn-ea"/>
                        <a:cs typeface="+mn-cs"/>
                      </a:endParaRPr>
                    </a:p>
                    <a:p>
                      <a:pPr marL="574675" marR="0" lvl="0" indent="-17621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kern="1200" dirty="0">
                          <a:solidFill>
                            <a:schemeClr val="tx1"/>
                          </a:solidFill>
                          <a:effectLst/>
                          <a:latin typeface="+mn-lt"/>
                          <a:ea typeface="+mn-ea"/>
                          <a:cs typeface="+mn-cs"/>
                        </a:rPr>
                        <a:t>Inform the applicant’s recommendation on the fitness and propriety of the substantial shareholders and officers. </a:t>
                      </a:r>
                    </a:p>
                    <a:p>
                      <a:endParaRPr lang="en-US" sz="1600" kern="1200" dirty="0">
                        <a:solidFill>
                          <a:schemeClr val="tx1"/>
                        </a:solidFill>
                        <a:effectLst/>
                        <a:latin typeface="+mn-lt"/>
                        <a:ea typeface="+mn-ea"/>
                        <a:cs typeface="+mn-cs"/>
                      </a:endParaRPr>
                    </a:p>
                  </a:txBody>
                  <a:tcPr marL="47871" marR="47871"/>
                </a:tc>
                <a:extLst>
                  <a:ext uri="{0D108BD9-81ED-4DB2-BD59-A6C34878D82A}">
                    <a16:rowId xmlns:a16="http://schemas.microsoft.com/office/drawing/2014/main" val="4022620570"/>
                  </a:ext>
                </a:extLst>
              </a:tr>
            </a:tbl>
          </a:graphicData>
        </a:graphic>
      </p:graphicFrame>
      <p:sp>
        <p:nvSpPr>
          <p:cNvPr id="7" name="TextBox 6"/>
          <p:cNvSpPr txBox="1"/>
          <p:nvPr/>
        </p:nvSpPr>
        <p:spPr>
          <a:xfrm>
            <a:off x="-2" y="92762"/>
            <a:ext cx="7924802"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94892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83978" y="1070730"/>
            <a:ext cx="437413" cy="5468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070730"/>
            <a:ext cx="1230925" cy="5468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graphicFrame>
        <p:nvGraphicFramePr>
          <p:cNvPr id="6" name="Content Placeholder 5"/>
          <p:cNvGraphicFramePr>
            <a:graphicFrameLocks noGrp="1"/>
          </p:cNvGraphicFramePr>
          <p:nvPr>
            <p:ph type="pic" idx="4294967295"/>
            <p:extLst>
              <p:ext uri="{D42A27DB-BD31-4B8C-83A1-F6EECF244321}">
                <p14:modId xmlns:p14="http://schemas.microsoft.com/office/powerpoint/2010/main" val="688127418"/>
              </p:ext>
            </p:extLst>
          </p:nvPr>
        </p:nvGraphicFramePr>
        <p:xfrm>
          <a:off x="750276" y="1070730"/>
          <a:ext cx="10817610" cy="5468181"/>
        </p:xfrm>
        <a:graphic>
          <a:graphicData uri="http://schemas.openxmlformats.org/drawingml/2006/table">
            <a:tbl>
              <a:tblPr firstRow="1" bandRow="1">
                <a:tableStyleId>{5C22544A-7EE6-4342-B048-85BDC9FD1C3A}</a:tableStyleId>
              </a:tblPr>
              <a:tblGrid>
                <a:gridCol w="5429754">
                  <a:extLst>
                    <a:ext uri="{9D8B030D-6E8A-4147-A177-3AD203B41FA5}">
                      <a16:colId xmlns:a16="http://schemas.microsoft.com/office/drawing/2014/main" val="655017874"/>
                    </a:ext>
                  </a:extLst>
                </a:gridCol>
                <a:gridCol w="5387856">
                  <a:extLst>
                    <a:ext uri="{9D8B030D-6E8A-4147-A177-3AD203B41FA5}">
                      <a16:colId xmlns:a16="http://schemas.microsoft.com/office/drawing/2014/main" val="2142909490"/>
                    </a:ext>
                  </a:extLst>
                </a:gridCol>
              </a:tblGrid>
              <a:tr h="398871">
                <a:tc>
                  <a:txBody>
                    <a:bodyPr/>
                    <a:lstStyle/>
                    <a:p>
                      <a:r>
                        <a:rPr lang="en-US" dirty="0"/>
                        <a:t>Question</a:t>
                      </a:r>
                    </a:p>
                  </a:txBody>
                  <a:tcPr marL="47871" marR="47871"/>
                </a:tc>
                <a:tc>
                  <a:txBody>
                    <a:bodyPr/>
                    <a:lstStyle/>
                    <a:p>
                      <a:r>
                        <a:rPr lang="en-US" dirty="0"/>
                        <a:t>Comment</a:t>
                      </a:r>
                    </a:p>
                  </a:txBody>
                  <a:tcPr marL="47871" marR="47871"/>
                </a:tc>
                <a:extLst>
                  <a:ext uri="{0D108BD9-81ED-4DB2-BD59-A6C34878D82A}">
                    <a16:rowId xmlns:a16="http://schemas.microsoft.com/office/drawing/2014/main" val="1222247135"/>
                  </a:ext>
                </a:extLst>
              </a:tr>
              <a:tr h="231888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3.3   Provide clear details of the organizational structure and reporting lines proposed to inform the compliance of the applicant with its statutory obligations under the Principal Act and Regulations thereunder, the Proceeds of Crime Act, the Terrorism Prevention Act, the United Nations Security Council Resolution Implementation Act and Regulations thereunder and any other enactment.</a:t>
                      </a:r>
                      <a:endParaRPr lang="en-US" sz="1600" kern="1200" dirty="0">
                        <a:solidFill>
                          <a:schemeClr val="tx1"/>
                        </a:solidFill>
                        <a:effectLst/>
                        <a:latin typeface="+mn-lt"/>
                        <a:ea typeface="+mn-ea"/>
                        <a:cs typeface="+mn-cs"/>
                      </a:endParaRPr>
                    </a:p>
                    <a:p>
                      <a:pPr lvl="1" algn="l"/>
                      <a:endParaRPr lang="en-US" sz="1800" kern="1200" dirty="0">
                        <a:solidFill>
                          <a:schemeClr val="tx1"/>
                        </a:solidFill>
                        <a:effectLst/>
                        <a:latin typeface="+mn-lt"/>
                        <a:ea typeface="+mn-ea"/>
                        <a:cs typeface="+mn-cs"/>
                      </a:endParaRPr>
                    </a:p>
                  </a:txBody>
                  <a:tcPr marL="47871" marR="47871"/>
                </a:tc>
                <a:tc>
                  <a:txBody>
                    <a:bodyPr/>
                    <a:lstStyle/>
                    <a:p>
                      <a:r>
                        <a:rPr lang="en-US" sz="1600" kern="1200" dirty="0">
                          <a:solidFill>
                            <a:schemeClr val="tx1"/>
                          </a:solidFill>
                          <a:effectLst/>
                          <a:latin typeface="+mn-lt"/>
                          <a:ea typeface="+mn-ea"/>
                          <a:cs typeface="+mn-cs"/>
                        </a:rPr>
                        <a:t>Explain the organizational structure and the reporting lines in place or to be explicitly established to achieve compliance with statutory obligations. </a:t>
                      </a:r>
                    </a:p>
                    <a:p>
                      <a:endParaRPr lang="en-US" sz="1600" kern="1200" dirty="0">
                        <a:solidFill>
                          <a:schemeClr val="tx1"/>
                        </a:solidFill>
                        <a:effectLst/>
                        <a:latin typeface="+mn-lt"/>
                        <a:ea typeface="+mn-ea"/>
                        <a:cs typeface="+mn-cs"/>
                      </a:endParaRPr>
                    </a:p>
                    <a:p>
                      <a:r>
                        <a:rPr lang="en-US" sz="1600" kern="1200" dirty="0">
                          <a:solidFill>
                            <a:schemeClr val="dk1"/>
                          </a:solidFill>
                          <a:effectLst/>
                          <a:latin typeface="+mn-lt"/>
                          <a:ea typeface="+mn-ea"/>
                          <a:cs typeface="+mn-cs"/>
                        </a:rPr>
                        <a:t> </a:t>
                      </a:r>
                      <a:endParaRPr lang="en-US" sz="1600" b="1" kern="1200" dirty="0">
                        <a:solidFill>
                          <a:srgbClr val="FF0000"/>
                        </a:solidFill>
                        <a:effectLst/>
                        <a:latin typeface="+mn-lt"/>
                        <a:ea typeface="+mn-ea"/>
                        <a:cs typeface="+mn-cs"/>
                      </a:endParaRPr>
                    </a:p>
                  </a:txBody>
                  <a:tcPr marL="47871" marR="47871"/>
                </a:tc>
                <a:extLst>
                  <a:ext uri="{0D108BD9-81ED-4DB2-BD59-A6C34878D82A}">
                    <a16:rowId xmlns:a16="http://schemas.microsoft.com/office/drawing/2014/main" val="4022620570"/>
                  </a:ext>
                </a:extLst>
              </a:tr>
              <a:tr h="275042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3.4    With respect to 3.3 above provide a copy of the manual(s) that may be in place or that will be implemented in this regard.</a:t>
                      </a:r>
                      <a:endParaRPr lang="en-US" sz="1600" kern="1200" dirty="0">
                        <a:solidFill>
                          <a:schemeClr val="tx1"/>
                        </a:solidFill>
                        <a:effectLst/>
                        <a:latin typeface="+mn-lt"/>
                        <a:ea typeface="+mn-ea"/>
                        <a:cs typeface="+mn-cs"/>
                      </a:endParaRPr>
                    </a:p>
                  </a:txBody>
                  <a:tcPr marL="47871" marR="478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manual should clearly demonstrate the applicant’s understanding of its obligations and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txBody>
                  <a:tcPr marL="47871" marR="47871"/>
                </a:tc>
                <a:extLst>
                  <a:ext uri="{0D108BD9-81ED-4DB2-BD59-A6C34878D82A}">
                    <a16:rowId xmlns:a16="http://schemas.microsoft.com/office/drawing/2014/main" val="2966693806"/>
                  </a:ext>
                </a:extLst>
              </a:tr>
            </a:tbl>
          </a:graphicData>
        </a:graphic>
      </p:graphicFrame>
      <p:sp>
        <p:nvSpPr>
          <p:cNvPr id="7" name="TextBox 6"/>
          <p:cNvSpPr txBox="1"/>
          <p:nvPr/>
        </p:nvSpPr>
        <p:spPr>
          <a:xfrm>
            <a:off x="-2" y="92762"/>
            <a:ext cx="7924802"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365978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83978" y="1070730"/>
            <a:ext cx="437413" cy="5468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070730"/>
            <a:ext cx="1230925" cy="5468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graphicFrame>
        <p:nvGraphicFramePr>
          <p:cNvPr id="6" name="Content Placeholder 5"/>
          <p:cNvGraphicFramePr>
            <a:graphicFrameLocks noGrp="1"/>
          </p:cNvGraphicFramePr>
          <p:nvPr>
            <p:ph type="pic" idx="4294967295"/>
            <p:extLst>
              <p:ext uri="{D42A27DB-BD31-4B8C-83A1-F6EECF244321}">
                <p14:modId xmlns:p14="http://schemas.microsoft.com/office/powerpoint/2010/main" val="3334105017"/>
              </p:ext>
            </p:extLst>
          </p:nvPr>
        </p:nvGraphicFramePr>
        <p:xfrm>
          <a:off x="715108" y="1070730"/>
          <a:ext cx="10838263" cy="5468181"/>
        </p:xfrm>
        <a:graphic>
          <a:graphicData uri="http://schemas.openxmlformats.org/drawingml/2006/table">
            <a:tbl>
              <a:tblPr firstRow="1" bandRow="1">
                <a:tableStyleId>{5C22544A-7EE6-4342-B048-85BDC9FD1C3A}</a:tableStyleId>
              </a:tblPr>
              <a:tblGrid>
                <a:gridCol w="3822167">
                  <a:extLst>
                    <a:ext uri="{9D8B030D-6E8A-4147-A177-3AD203B41FA5}">
                      <a16:colId xmlns:a16="http://schemas.microsoft.com/office/drawing/2014/main" val="655017874"/>
                    </a:ext>
                  </a:extLst>
                </a:gridCol>
                <a:gridCol w="7016096">
                  <a:extLst>
                    <a:ext uri="{9D8B030D-6E8A-4147-A177-3AD203B41FA5}">
                      <a16:colId xmlns:a16="http://schemas.microsoft.com/office/drawing/2014/main" val="2142909490"/>
                    </a:ext>
                  </a:extLst>
                </a:gridCol>
              </a:tblGrid>
              <a:tr h="402205">
                <a:tc>
                  <a:txBody>
                    <a:bodyPr/>
                    <a:lstStyle/>
                    <a:p>
                      <a:r>
                        <a:rPr lang="en-US" dirty="0"/>
                        <a:t>Question</a:t>
                      </a:r>
                    </a:p>
                  </a:txBody>
                  <a:tcPr marL="47871" marR="47871"/>
                </a:tc>
                <a:tc>
                  <a:txBody>
                    <a:bodyPr/>
                    <a:lstStyle/>
                    <a:p>
                      <a:r>
                        <a:rPr lang="en-US" dirty="0"/>
                        <a:t>Comment</a:t>
                      </a:r>
                    </a:p>
                  </a:txBody>
                  <a:tcPr marL="47871" marR="47871"/>
                </a:tc>
                <a:extLst>
                  <a:ext uri="{0D108BD9-81ED-4DB2-BD59-A6C34878D82A}">
                    <a16:rowId xmlns:a16="http://schemas.microsoft.com/office/drawing/2014/main" val="1222247135"/>
                  </a:ext>
                </a:extLst>
              </a:tr>
              <a:tr h="5065976">
                <a:tc>
                  <a:txBody>
                    <a:bodyPr/>
                    <a:lstStyle/>
                    <a:p>
                      <a:pPr marL="58738" lvl="1" indent="-58738"/>
                      <a:r>
                        <a:rPr lang="en-US" sz="1800" b="1" kern="1200" dirty="0">
                          <a:solidFill>
                            <a:schemeClr val="tx1"/>
                          </a:solidFill>
                          <a:effectLst/>
                          <a:latin typeface="+mn-lt"/>
                          <a:ea typeface="+mn-ea"/>
                          <a:cs typeface="+mn-cs"/>
                        </a:rPr>
                        <a:t>3.5   Provide clear details regarding:</a:t>
                      </a:r>
                    </a:p>
                    <a:p>
                      <a:pPr marL="457200" lvl="1" indent="-222250">
                        <a:spcAft>
                          <a:spcPts val="1200"/>
                        </a:spcAft>
                        <a:buFont typeface="+mj-lt"/>
                        <a:buAutoNum type="romanLcPeriod"/>
                      </a:pPr>
                      <a:r>
                        <a:rPr lang="en-US" sz="1800" b="1" kern="1200" dirty="0">
                          <a:solidFill>
                            <a:schemeClr val="tx1"/>
                          </a:solidFill>
                          <a:effectLst/>
                          <a:latin typeface="+mn-lt"/>
                          <a:ea typeface="+mn-ea"/>
                          <a:cs typeface="+mn-cs"/>
                        </a:rPr>
                        <a:t> the proposed internal audit function or mechanism that is in place or which is to be established by the applicant, </a:t>
                      </a:r>
                    </a:p>
                    <a:p>
                      <a:pPr marL="457200" lvl="1" indent="-222250">
                        <a:spcAft>
                          <a:spcPts val="1200"/>
                        </a:spcAft>
                        <a:buFont typeface="+mj-lt"/>
                        <a:buAutoNum type="romanLcPeriod"/>
                      </a:pPr>
                      <a:r>
                        <a:rPr lang="en-US" sz="1800" b="1" kern="1200" dirty="0">
                          <a:solidFill>
                            <a:schemeClr val="tx1"/>
                          </a:solidFill>
                          <a:effectLst/>
                          <a:latin typeface="+mn-lt"/>
                          <a:ea typeface="+mn-ea"/>
                          <a:cs typeface="+mn-cs"/>
                        </a:rPr>
                        <a:t>the resources in place or to be employed and </a:t>
                      </a:r>
                    </a:p>
                    <a:p>
                      <a:pPr marL="457200" lvl="1" indent="-222250">
                        <a:buFont typeface="+mj-lt"/>
                        <a:buAutoNum type="romanLcPeriod"/>
                      </a:pPr>
                      <a:r>
                        <a:rPr lang="en-US" sz="1800" b="1" kern="1200" dirty="0">
                          <a:solidFill>
                            <a:schemeClr val="tx1"/>
                          </a:solidFill>
                          <a:effectLst/>
                          <a:latin typeface="+mn-lt"/>
                          <a:ea typeface="+mn-ea"/>
                          <a:cs typeface="+mn-cs"/>
                        </a:rPr>
                        <a:t>the relevant reporting and accountability structures.</a:t>
                      </a:r>
                      <a:endParaRPr lang="en-US" sz="1800" kern="1200" dirty="0">
                        <a:solidFill>
                          <a:schemeClr val="tx1"/>
                        </a:solidFill>
                        <a:effectLst/>
                        <a:latin typeface="+mn-lt"/>
                        <a:ea typeface="+mn-ea"/>
                        <a:cs typeface="+mn-cs"/>
                      </a:endParaRPr>
                    </a:p>
                  </a:txBody>
                  <a:tcPr marL="47871" marR="478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The internal audit function/mechanism should be appropriate to the size and complexity of the applicant</a:t>
                      </a:r>
                      <a:r>
                        <a:rPr lang="en-US" sz="1800" kern="1200" baseline="0" dirty="0">
                          <a:solidFill>
                            <a:schemeClr val="tx1"/>
                          </a:solidFill>
                          <a:effectLst/>
                          <a:latin typeface="+mn-lt"/>
                          <a:ea typeface="+mn-ea"/>
                          <a:cs typeface="+mn-cs"/>
                        </a:rPr>
                        <a:t> while ensuring minimum standards, adequate oversight and accountability.</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txBody>
                  <a:tcPr marL="47871" marR="47871"/>
                </a:tc>
                <a:extLst>
                  <a:ext uri="{0D108BD9-81ED-4DB2-BD59-A6C34878D82A}">
                    <a16:rowId xmlns:a16="http://schemas.microsoft.com/office/drawing/2014/main" val="4022620570"/>
                  </a:ext>
                </a:extLst>
              </a:tr>
            </a:tbl>
          </a:graphicData>
        </a:graphic>
      </p:graphicFrame>
      <p:sp>
        <p:nvSpPr>
          <p:cNvPr id="7" name="TextBox 6"/>
          <p:cNvSpPr txBox="1"/>
          <p:nvPr/>
        </p:nvSpPr>
        <p:spPr>
          <a:xfrm>
            <a:off x="-2" y="92762"/>
            <a:ext cx="7924802"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4032203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2019392197"/>
              </p:ext>
            </p:extLst>
          </p:nvPr>
        </p:nvGraphicFramePr>
        <p:xfrm>
          <a:off x="726831" y="750278"/>
          <a:ext cx="10905726" cy="6068629"/>
        </p:xfrm>
        <a:graphic>
          <a:graphicData uri="http://schemas.openxmlformats.org/drawingml/2006/table">
            <a:tbl>
              <a:tblPr firstRow="1" bandRow="1">
                <a:tableStyleId>{5C22544A-7EE6-4342-B048-85BDC9FD1C3A}</a:tableStyleId>
              </a:tblPr>
              <a:tblGrid>
                <a:gridCol w="4389179">
                  <a:extLst>
                    <a:ext uri="{9D8B030D-6E8A-4147-A177-3AD203B41FA5}">
                      <a16:colId xmlns:a16="http://schemas.microsoft.com/office/drawing/2014/main" val="655017874"/>
                    </a:ext>
                  </a:extLst>
                </a:gridCol>
                <a:gridCol w="6516547">
                  <a:extLst>
                    <a:ext uri="{9D8B030D-6E8A-4147-A177-3AD203B41FA5}">
                      <a16:colId xmlns:a16="http://schemas.microsoft.com/office/drawing/2014/main" val="2142909490"/>
                    </a:ext>
                  </a:extLst>
                </a:gridCol>
              </a:tblGrid>
              <a:tr h="368869">
                <a:tc>
                  <a:txBody>
                    <a:bodyPr/>
                    <a:lstStyle/>
                    <a:p>
                      <a:r>
                        <a:rPr lang="en-US" dirty="0"/>
                        <a:t>Question</a:t>
                      </a:r>
                    </a:p>
                  </a:txBody>
                  <a:tcPr marL="47871" marR="47871"/>
                </a:tc>
                <a:tc>
                  <a:txBody>
                    <a:bodyPr/>
                    <a:lstStyle/>
                    <a:p>
                      <a:r>
                        <a:rPr lang="en-US" dirty="0"/>
                        <a:t>Comment</a:t>
                      </a:r>
                    </a:p>
                  </a:txBody>
                  <a:tcPr marL="47871" marR="47871"/>
                </a:tc>
                <a:extLst>
                  <a:ext uri="{0D108BD9-81ED-4DB2-BD59-A6C34878D82A}">
                    <a16:rowId xmlns:a16="http://schemas.microsoft.com/office/drawing/2014/main" val="1222247135"/>
                  </a:ext>
                </a:extLst>
              </a:tr>
              <a:tr h="4979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4.1   “Provide –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lang="en-US" sz="1600" b="1" kern="1200" dirty="0">
                          <a:solidFill>
                            <a:schemeClr val="tx1"/>
                          </a:solidFill>
                          <a:effectLst/>
                          <a:latin typeface="+mn-lt"/>
                          <a:ea typeface="+mn-ea"/>
                          <a:cs typeface="+mn-cs"/>
                        </a:rPr>
                        <a:t>copies of audited financial statements (Balance Sheet, Profit &amp; Loss, Auditor’s Report and Notes) for the last three years or less (where applicable); For persons who qualify for the approach reflected at section 35(2) of the Act, provide copies of the financial statements so prepared for the last three years or less (where applicable);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(b) “In-house” financials for the current operating period.</a:t>
                      </a:r>
                      <a:endParaRPr lang="en-US" sz="1600" kern="1200" dirty="0">
                        <a:solidFill>
                          <a:schemeClr val="tx1"/>
                        </a:solidFill>
                        <a:effectLst/>
                        <a:latin typeface="+mn-lt"/>
                        <a:ea typeface="+mn-ea"/>
                        <a:cs typeface="+mn-cs"/>
                      </a:endParaRPr>
                    </a:p>
                    <a:p>
                      <a:endParaRPr lang="en-US" sz="1600" dirty="0">
                        <a:solidFill>
                          <a:schemeClr val="tx1"/>
                        </a:solidFill>
                      </a:endParaRPr>
                    </a:p>
                  </a:txBody>
                  <a:tcPr marL="47871" marR="47871"/>
                </a:tc>
                <a:tc>
                  <a:txBody>
                    <a:bodyPr/>
                    <a:lstStyle/>
                    <a:p>
                      <a:r>
                        <a:rPr lang="en-US" sz="1600" kern="1200" dirty="0">
                          <a:solidFill>
                            <a:schemeClr val="tx1"/>
                          </a:solidFill>
                          <a:effectLst/>
                          <a:latin typeface="+mn-lt"/>
                          <a:ea typeface="+mn-ea"/>
                          <a:cs typeface="+mn-cs"/>
                        </a:rPr>
                        <a:t> </a:t>
                      </a: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See Section 35(2) of the Microcredit Act</a:t>
                      </a:r>
                    </a:p>
                    <a:p>
                      <a:pPr marL="285750" indent="-285750">
                        <a:buClr>
                          <a:schemeClr val="accent1">
                            <a:lumMod val="75000"/>
                          </a:schemeClr>
                        </a:buClr>
                        <a:buFont typeface="Courier New" panose="02070309020205020404" pitchFamily="49" charset="0"/>
                        <a:buChar char="o"/>
                      </a:pPr>
                      <a:endParaRPr lang="en-US" sz="1600" kern="1200" dirty="0">
                        <a:solidFill>
                          <a:schemeClr val="tx1"/>
                        </a:solidFill>
                        <a:effectLst/>
                        <a:latin typeface="+mn-lt"/>
                        <a:ea typeface="+mn-ea"/>
                        <a:cs typeface="+mn-cs"/>
                      </a:endParaRP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Small Companies:</a:t>
                      </a:r>
                    </a:p>
                    <a:p>
                      <a:pPr marL="803275" indent="-346075">
                        <a:buFont typeface="Arial" panose="020B0604020202020204" pitchFamily="34" charset="0"/>
                        <a:buChar char="•"/>
                      </a:pPr>
                      <a:r>
                        <a:rPr lang="en-US" sz="1600" kern="1200" dirty="0">
                          <a:solidFill>
                            <a:schemeClr val="tx1"/>
                          </a:solidFill>
                          <a:effectLst/>
                          <a:latin typeface="+mn-lt"/>
                          <a:ea typeface="+mn-ea"/>
                          <a:cs typeface="+mn-cs"/>
                        </a:rPr>
                        <a:t>Please also refer to the Companies Act of Jamaica, Schedule 7, for a detailed description of companies that qualify as a small company. </a:t>
                      </a:r>
                    </a:p>
                    <a:p>
                      <a:pPr marL="285750" indent="-285750">
                        <a:buFont typeface="Courier New" panose="02070309020205020404" pitchFamily="49" charset="0"/>
                        <a:buChar char="o"/>
                      </a:pPr>
                      <a:endParaRPr lang="en-US" sz="1600" kern="1200" dirty="0">
                        <a:solidFill>
                          <a:schemeClr val="tx1"/>
                        </a:solidFill>
                        <a:effectLst/>
                        <a:latin typeface="+mn-lt"/>
                        <a:ea typeface="+mn-ea"/>
                        <a:cs typeface="+mn-cs"/>
                      </a:endParaRPr>
                    </a:p>
                    <a:p>
                      <a:pPr marL="803275" marR="0" lvl="0" indent="-346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Where qualified - the accounts can be prepared by an external auditor, who is registered public accountant appointed by the licensee.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At the submission of its application for licensing, a start up would be expected to provide a:</a:t>
                      </a:r>
                    </a:p>
                    <a:p>
                      <a:pPr lvl="1"/>
                      <a:r>
                        <a:rPr lang="en-US" sz="1600" kern="1200" dirty="0">
                          <a:solidFill>
                            <a:schemeClr val="tx1"/>
                          </a:solidFill>
                          <a:effectLst/>
                          <a:latin typeface="+mn-lt"/>
                          <a:ea typeface="+mn-ea"/>
                          <a:cs typeface="+mn-cs"/>
                        </a:rPr>
                        <a:t>Business Case</a:t>
                      </a:r>
                    </a:p>
                    <a:p>
                      <a:pPr lvl="1"/>
                      <a:r>
                        <a:rPr lang="en-US" sz="1600" kern="1200" dirty="0">
                          <a:solidFill>
                            <a:schemeClr val="tx1"/>
                          </a:solidFill>
                          <a:effectLst/>
                          <a:latin typeface="+mn-lt"/>
                          <a:ea typeface="+mn-ea"/>
                          <a:cs typeface="+mn-cs"/>
                        </a:rPr>
                        <a:t>Financial projections for three years, and </a:t>
                      </a:r>
                    </a:p>
                    <a:p>
                      <a:pPr lvl="1"/>
                      <a:r>
                        <a:rPr lang="en-US" sz="1600" kern="1200" dirty="0" err="1">
                          <a:solidFill>
                            <a:schemeClr val="tx1"/>
                          </a:solidFill>
                          <a:effectLst/>
                          <a:latin typeface="+mn-lt"/>
                          <a:ea typeface="+mn-ea"/>
                          <a:cs typeface="+mn-cs"/>
                        </a:rPr>
                        <a:t>Proforma</a:t>
                      </a:r>
                      <a:r>
                        <a:rPr lang="en-US" sz="1600" kern="1200" dirty="0">
                          <a:solidFill>
                            <a:schemeClr val="tx1"/>
                          </a:solidFill>
                          <a:effectLst/>
                          <a:latin typeface="+mn-lt"/>
                          <a:ea typeface="+mn-ea"/>
                          <a:cs typeface="+mn-cs"/>
                        </a:rPr>
                        <a:t> Financial statements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 list of Registered Public Accountants may be found on the website of the Public Accountancy Board, which may be accessed using the following web address:</a:t>
                      </a:r>
                    </a:p>
                    <a:p>
                      <a:endParaRPr lang="en-US" sz="1600" baseline="0" dirty="0">
                        <a:solidFill>
                          <a:schemeClr val="tx1"/>
                        </a:solidFill>
                      </a:endParaRPr>
                    </a:p>
                    <a:p>
                      <a:r>
                        <a:rPr lang="en-US" sz="1600" baseline="0" dirty="0">
                          <a:solidFill>
                            <a:schemeClr val="tx1"/>
                          </a:solidFill>
                          <a:hlinkClick r:id="rId3"/>
                        </a:rPr>
                        <a:t>www.pab.gov.jm/list-of-rpas</a:t>
                      </a:r>
                      <a:endParaRPr lang="en-US" sz="1600" baseline="0" dirty="0">
                        <a:solidFill>
                          <a:schemeClr val="tx1"/>
                        </a:solidFill>
                      </a:endParaRPr>
                    </a:p>
                    <a:p>
                      <a:endParaRPr lang="en-US" sz="1600" dirty="0">
                        <a:solidFill>
                          <a:schemeClr val="tx1"/>
                        </a:solidFill>
                      </a:endParaRPr>
                    </a:p>
                  </a:txBody>
                  <a:tcPr marL="47871" marR="47871"/>
                </a:tc>
                <a:extLst>
                  <a:ext uri="{0D108BD9-81ED-4DB2-BD59-A6C34878D82A}">
                    <a16:rowId xmlns:a16="http://schemas.microsoft.com/office/drawing/2014/main" val="4022620570"/>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
        <p:nvSpPr>
          <p:cNvPr id="8" name="TextBox 7"/>
          <p:cNvSpPr txBox="1"/>
          <p:nvPr/>
        </p:nvSpPr>
        <p:spPr>
          <a:xfrm>
            <a:off x="-2" y="92762"/>
            <a:ext cx="7010401"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2331551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1776437317"/>
              </p:ext>
            </p:extLst>
          </p:nvPr>
        </p:nvGraphicFramePr>
        <p:xfrm>
          <a:off x="750277" y="750277"/>
          <a:ext cx="10094787" cy="5345724"/>
        </p:xfrm>
        <a:graphic>
          <a:graphicData uri="http://schemas.openxmlformats.org/drawingml/2006/table">
            <a:tbl>
              <a:tblPr firstRow="1" bandRow="1">
                <a:tableStyleId>{5C22544A-7EE6-4342-B048-85BDC9FD1C3A}</a:tableStyleId>
              </a:tblPr>
              <a:tblGrid>
                <a:gridCol w="3559977">
                  <a:extLst>
                    <a:ext uri="{9D8B030D-6E8A-4147-A177-3AD203B41FA5}">
                      <a16:colId xmlns:a16="http://schemas.microsoft.com/office/drawing/2014/main" val="655017874"/>
                    </a:ext>
                  </a:extLst>
                </a:gridCol>
                <a:gridCol w="6534810">
                  <a:extLst>
                    <a:ext uri="{9D8B030D-6E8A-4147-A177-3AD203B41FA5}">
                      <a16:colId xmlns:a16="http://schemas.microsoft.com/office/drawing/2014/main" val="2142909490"/>
                    </a:ext>
                  </a:extLst>
                </a:gridCol>
              </a:tblGrid>
              <a:tr h="354427">
                <a:tc>
                  <a:txBody>
                    <a:bodyPr/>
                    <a:lstStyle/>
                    <a:p>
                      <a:r>
                        <a:rPr lang="en-US" sz="1600" dirty="0"/>
                        <a:t>Question</a:t>
                      </a:r>
                    </a:p>
                  </a:txBody>
                  <a:tcPr marL="47871" marR="47871"/>
                </a:tc>
                <a:tc>
                  <a:txBody>
                    <a:bodyPr/>
                    <a:lstStyle/>
                    <a:p>
                      <a:r>
                        <a:rPr lang="en-US" sz="1600" dirty="0"/>
                        <a:t>Comment</a:t>
                      </a:r>
                    </a:p>
                  </a:txBody>
                  <a:tcPr marL="47871" marR="47871"/>
                </a:tc>
                <a:extLst>
                  <a:ext uri="{0D108BD9-81ED-4DB2-BD59-A6C34878D82A}">
                    <a16:rowId xmlns:a16="http://schemas.microsoft.com/office/drawing/2014/main" val="1222247135"/>
                  </a:ext>
                </a:extLst>
              </a:tr>
              <a:tr h="4991297">
                <a:tc>
                  <a:txBody>
                    <a:bodyPr/>
                    <a:lstStyle/>
                    <a:p>
                      <a:pPr marL="0" lvl="1" indent="0"/>
                      <a:r>
                        <a:rPr lang="en-US" sz="1600" b="1" kern="1200" dirty="0">
                          <a:solidFill>
                            <a:schemeClr val="tx1"/>
                          </a:solidFill>
                          <a:effectLst/>
                          <a:latin typeface="+mn-lt"/>
                          <a:ea typeface="+mn-ea"/>
                          <a:cs typeface="+mn-cs"/>
                        </a:rPr>
                        <a:t>5.1   Provide details regarding the nature and source of wealth of the applicant. </a:t>
                      </a:r>
                      <a:endParaRPr lang="en-US" sz="1600" kern="1200" dirty="0">
                        <a:solidFill>
                          <a:schemeClr val="tx1"/>
                        </a:solidFill>
                        <a:effectLst/>
                        <a:latin typeface="+mn-lt"/>
                        <a:ea typeface="+mn-ea"/>
                        <a:cs typeface="+mn-cs"/>
                      </a:endParaRPr>
                    </a:p>
                  </a:txBody>
                  <a:tcPr marL="47871" marR="47871"/>
                </a:tc>
                <a:tc>
                  <a:txBody>
                    <a:bodyPr/>
                    <a:lstStyle/>
                    <a:p>
                      <a:r>
                        <a:rPr lang="en-US" sz="1600" kern="1200" dirty="0">
                          <a:solidFill>
                            <a:schemeClr val="tx1"/>
                          </a:solidFill>
                          <a:effectLst/>
                          <a:latin typeface="+mn-lt"/>
                          <a:ea typeface="+mn-ea"/>
                          <a:cs typeface="+mn-cs"/>
                        </a:rPr>
                        <a:t>Source of wealth refers to the origin of the total assets the applicant has.</a:t>
                      </a:r>
                    </a:p>
                    <a:p>
                      <a:r>
                        <a:rPr lang="en-US" sz="1600" kern="1200" dirty="0">
                          <a:solidFill>
                            <a:schemeClr val="tx1"/>
                          </a:solidFill>
                          <a:effectLst/>
                          <a:latin typeface="+mn-lt"/>
                          <a:ea typeface="+mn-ea"/>
                          <a:cs typeface="+mn-cs"/>
                        </a:rPr>
                        <a:t>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information presented should:</a:t>
                      </a:r>
                    </a:p>
                    <a:p>
                      <a:r>
                        <a:rPr lang="en-US" sz="1600" kern="1200" dirty="0">
                          <a:solidFill>
                            <a:schemeClr val="tx1"/>
                          </a:solidFill>
                          <a:effectLst/>
                          <a:latin typeface="+mn-lt"/>
                          <a:ea typeface="+mn-ea"/>
                          <a:cs typeface="+mn-cs"/>
                        </a:rPr>
                        <a:t>-  give an indication regarding,</a:t>
                      </a: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 The total volume of wealth the applicant has</a:t>
                      </a: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 The form in which it is held</a:t>
                      </a:r>
                    </a:p>
                    <a:p>
                      <a:pPr marL="285750" indent="-285750">
                        <a:buClr>
                          <a:schemeClr val="accent1">
                            <a:lumMod val="75000"/>
                          </a:schemeClr>
                        </a:buClr>
                        <a:buFont typeface="Courier New" panose="02070309020205020404" pitchFamily="49" charset="0"/>
                        <a:buChar char="o"/>
                      </a:pPr>
                      <a:r>
                        <a:rPr lang="en-US" sz="1600" kern="1200" dirty="0">
                          <a:solidFill>
                            <a:schemeClr val="tx1"/>
                          </a:solidFill>
                          <a:effectLst/>
                          <a:latin typeface="+mn-lt"/>
                          <a:ea typeface="+mn-ea"/>
                          <a:cs typeface="+mn-cs"/>
                        </a:rPr>
                        <a:t> A clear description of how it was acquired</a:t>
                      </a:r>
                    </a:p>
                    <a:p>
                      <a:pPr marL="0" indent="0">
                        <a:buFont typeface="Courier New" panose="02070309020205020404" pitchFamily="49" charset="0"/>
                        <a:buNone/>
                      </a:pPr>
                      <a:endParaRPr lang="en-US" sz="1600" dirty="0"/>
                    </a:p>
                    <a:p>
                      <a:pPr marL="0" indent="0">
                        <a:buFont typeface="Courier New" panose="02070309020205020404" pitchFamily="49" charset="0"/>
                        <a:buNone/>
                      </a:pPr>
                      <a:r>
                        <a:rPr lang="en-US" sz="1600" dirty="0"/>
                        <a:t>- Accompanied by a Statement of Affairs</a:t>
                      </a:r>
                    </a:p>
                  </a:txBody>
                  <a:tcPr marL="47871" marR="47871"/>
                </a:tc>
                <a:extLst>
                  <a:ext uri="{0D108BD9-81ED-4DB2-BD59-A6C34878D82A}">
                    <a16:rowId xmlns:a16="http://schemas.microsoft.com/office/drawing/2014/main" val="4022620570"/>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sp>
        <p:nvSpPr>
          <p:cNvPr id="7" name="TextBox 6"/>
          <p:cNvSpPr txBox="1"/>
          <p:nvPr/>
        </p:nvSpPr>
        <p:spPr>
          <a:xfrm>
            <a:off x="-2" y="92762"/>
            <a:ext cx="7010401"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1842921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3205743033"/>
              </p:ext>
            </p:extLst>
          </p:nvPr>
        </p:nvGraphicFramePr>
        <p:xfrm>
          <a:off x="738556" y="750599"/>
          <a:ext cx="10901901" cy="5349524"/>
        </p:xfrm>
        <a:graphic>
          <a:graphicData uri="http://schemas.openxmlformats.org/drawingml/2006/table">
            <a:tbl>
              <a:tblPr firstRow="1" bandRow="1">
                <a:tableStyleId>{5C22544A-7EE6-4342-B048-85BDC9FD1C3A}</a:tableStyleId>
              </a:tblPr>
              <a:tblGrid>
                <a:gridCol w="3844610">
                  <a:extLst>
                    <a:ext uri="{9D8B030D-6E8A-4147-A177-3AD203B41FA5}">
                      <a16:colId xmlns:a16="http://schemas.microsoft.com/office/drawing/2014/main" val="655017874"/>
                    </a:ext>
                  </a:extLst>
                </a:gridCol>
                <a:gridCol w="7057291">
                  <a:extLst>
                    <a:ext uri="{9D8B030D-6E8A-4147-A177-3AD203B41FA5}">
                      <a16:colId xmlns:a16="http://schemas.microsoft.com/office/drawing/2014/main" val="2142909490"/>
                    </a:ext>
                  </a:extLst>
                </a:gridCol>
              </a:tblGrid>
              <a:tr h="316643">
                <a:tc>
                  <a:txBody>
                    <a:bodyPr/>
                    <a:lstStyle/>
                    <a:p>
                      <a:r>
                        <a:rPr lang="en-US" sz="1600" dirty="0"/>
                        <a:t>Question</a:t>
                      </a:r>
                    </a:p>
                  </a:txBody>
                  <a:tcPr marL="47871" marR="47871"/>
                </a:tc>
                <a:tc>
                  <a:txBody>
                    <a:bodyPr/>
                    <a:lstStyle/>
                    <a:p>
                      <a:r>
                        <a:rPr lang="en-US" sz="1600" dirty="0"/>
                        <a:t>Comment</a:t>
                      </a:r>
                    </a:p>
                  </a:txBody>
                  <a:tcPr marL="47871" marR="47871"/>
                </a:tc>
                <a:extLst>
                  <a:ext uri="{0D108BD9-81ED-4DB2-BD59-A6C34878D82A}">
                    <a16:rowId xmlns:a16="http://schemas.microsoft.com/office/drawing/2014/main" val="1222247135"/>
                  </a:ext>
                </a:extLst>
              </a:tr>
              <a:tr h="501424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5.2   Provide details regarding the source of funds that will be provided or have been provided to support the start-up and ongoing operations of the proposed lending activities or of the existing lending activities, as the case may be, of the applicant.</a:t>
                      </a:r>
                      <a:endParaRPr lang="en-US" sz="1600" kern="1200" dirty="0">
                        <a:solidFill>
                          <a:schemeClr val="tx1"/>
                        </a:solidFill>
                        <a:effectLst/>
                        <a:latin typeface="+mn-lt"/>
                        <a:ea typeface="+mn-ea"/>
                        <a:cs typeface="+mn-cs"/>
                      </a:endParaRPr>
                    </a:p>
                    <a:p>
                      <a:pPr lvl="1"/>
                      <a:endParaRPr lang="en-US" sz="1600" kern="1200" dirty="0">
                        <a:solidFill>
                          <a:schemeClr val="tx1"/>
                        </a:solidFill>
                        <a:effectLst/>
                        <a:latin typeface="+mn-lt"/>
                        <a:ea typeface="+mn-ea"/>
                        <a:cs typeface="+mn-cs"/>
                      </a:endParaRPr>
                    </a:p>
                  </a:txBody>
                  <a:tcPr marL="47871" marR="47871"/>
                </a:tc>
                <a:tc>
                  <a:txBody>
                    <a:bodyPr/>
                    <a:lstStyle/>
                    <a:p>
                      <a:r>
                        <a:rPr lang="en-US" sz="1600" b="1" kern="1200" dirty="0">
                          <a:solidFill>
                            <a:schemeClr val="tx1"/>
                          </a:solidFill>
                          <a:effectLst/>
                          <a:latin typeface="+mn-lt"/>
                          <a:ea typeface="+mn-ea"/>
                          <a:cs typeface="+mn-cs"/>
                        </a:rPr>
                        <a:t> </a:t>
                      </a:r>
                      <a:r>
                        <a:rPr lang="en-US" sz="1600" kern="1200" dirty="0">
                          <a:solidFill>
                            <a:schemeClr val="dk1"/>
                          </a:solidFill>
                          <a:latin typeface="+mn-lt"/>
                          <a:ea typeface="+mn-ea"/>
                          <a:cs typeface="+mn-cs"/>
                        </a:rPr>
                        <a:t>Source of Funds refer </a:t>
                      </a:r>
                      <a:r>
                        <a:rPr lang="en-US" sz="1600" dirty="0"/>
                        <a:t>to the origin of the particular funds or assets which are to be used for </a:t>
                      </a:r>
                      <a:r>
                        <a:rPr lang="en-US" sz="1600" baseline="0" dirty="0"/>
                        <a:t>funding the business operations.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Provide:</a:t>
                      </a:r>
                    </a:p>
                    <a:p>
                      <a:pPr lvl="0"/>
                      <a:r>
                        <a:rPr lang="en-US" sz="1600" kern="1200" dirty="0">
                          <a:solidFill>
                            <a:schemeClr val="tx1"/>
                          </a:solidFill>
                          <a:effectLst/>
                          <a:latin typeface="+mn-lt"/>
                          <a:ea typeface="+mn-ea"/>
                          <a:cs typeface="+mn-cs"/>
                        </a:rPr>
                        <a:t>A statement/declaration about the actual source(s) of fund, Supporting documents, and Independent verification (depending on materiality).</a:t>
                      </a: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Example:</a:t>
                      </a:r>
                    </a:p>
                    <a:p>
                      <a:r>
                        <a:rPr lang="en-US" sz="1600" b="1" kern="1200" dirty="0">
                          <a:solidFill>
                            <a:schemeClr val="tx1"/>
                          </a:solidFill>
                          <a:effectLst/>
                          <a:latin typeface="+mn-lt"/>
                          <a:ea typeface="+mn-ea"/>
                          <a:cs typeface="+mn-cs"/>
                        </a:rPr>
                        <a:t>Savings / deposits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Bank account statement(s) </a:t>
                      </a:r>
                    </a:p>
                    <a:p>
                      <a:r>
                        <a:rPr lang="en-US" sz="1600" kern="1200" dirty="0">
                          <a:solidFill>
                            <a:schemeClr val="tx1"/>
                          </a:solidFill>
                          <a:effectLst/>
                          <a:latin typeface="+mn-lt"/>
                          <a:ea typeface="+mn-ea"/>
                          <a:cs typeface="+mn-cs"/>
                        </a:rPr>
                        <a:t>- Documentation to support the source of funds to the bank account(s). </a:t>
                      </a: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txBody>
                  <a:tcPr marL="47871" marR="47871"/>
                </a:tc>
                <a:extLst>
                  <a:ext uri="{0D108BD9-81ED-4DB2-BD59-A6C34878D82A}">
                    <a16:rowId xmlns:a16="http://schemas.microsoft.com/office/drawing/2014/main" val="4022620570"/>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
        <p:nvSpPr>
          <p:cNvPr id="7" name="TextBox 6"/>
          <p:cNvSpPr txBox="1"/>
          <p:nvPr/>
        </p:nvSpPr>
        <p:spPr>
          <a:xfrm>
            <a:off x="-2" y="92762"/>
            <a:ext cx="7010401" cy="440769"/>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COMPLETING THE APPLICATION FORM</a:t>
            </a:r>
          </a:p>
        </p:txBody>
      </p:sp>
    </p:spTree>
    <p:extLst>
      <p:ext uri="{BB962C8B-B14F-4D97-AF65-F5344CB8AC3E}">
        <p14:creationId xmlns:p14="http://schemas.microsoft.com/office/powerpoint/2010/main" val="299887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Attachments</a:t>
            </a:r>
          </a:p>
        </p:txBody>
      </p:sp>
      <p:sp>
        <p:nvSpPr>
          <p:cNvPr id="5" name="Content Placeholder 4"/>
          <p:cNvSpPr>
            <a:spLocks noGrp="1"/>
          </p:cNvSpPr>
          <p:nvPr>
            <p:ph idx="1"/>
          </p:nvPr>
        </p:nvSpPr>
        <p:spPr/>
        <p:txBody>
          <a:bodyPr/>
          <a:lstStyle/>
          <a:p>
            <a:r>
              <a:rPr lang="en-US" dirty="0">
                <a:solidFill>
                  <a:schemeClr val="tx1"/>
                </a:solidFill>
              </a:rPr>
              <a:t>All items should be included in the application package. </a:t>
            </a:r>
          </a:p>
          <a:p>
            <a:r>
              <a:rPr lang="en-US" dirty="0">
                <a:solidFill>
                  <a:schemeClr val="tx1"/>
                </a:solidFill>
              </a:rPr>
              <a:t>Indicate inclusion by way of a tick (√ ).</a:t>
            </a:r>
          </a:p>
          <a:p>
            <a:endParaRPr lang="en-US" dirty="0">
              <a:solidFill>
                <a:schemeClr val="dk1"/>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2562411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Declaration</a:t>
            </a:r>
          </a:p>
        </p:txBody>
      </p:sp>
      <p:sp>
        <p:nvSpPr>
          <p:cNvPr id="3" name="Slide Number Placeholder 2"/>
          <p:cNvSpPr>
            <a:spLocks noGrp="1"/>
          </p:cNvSpPr>
          <p:nvPr>
            <p:ph type="sldNum" sz="quarter" idx="12"/>
          </p:nvPr>
        </p:nvSpPr>
        <p:spPr/>
        <p:txBody>
          <a:bodyPr/>
          <a:lstStyle/>
          <a:p>
            <a:fld id="{4FAB73BC-B049-4115-A692-8D63A059BFB8}" type="slidenum">
              <a:rPr lang="en-US" smtClean="0"/>
              <a:pPr/>
              <a:t>37</a:t>
            </a:fld>
            <a:endParaRPr lang="en-US" dirty="0"/>
          </a:p>
        </p:txBody>
      </p:sp>
      <p:sp>
        <p:nvSpPr>
          <p:cNvPr id="6" name="TextBox 5"/>
          <p:cNvSpPr txBox="1"/>
          <p:nvPr/>
        </p:nvSpPr>
        <p:spPr>
          <a:xfrm>
            <a:off x="4223661" y="261261"/>
            <a:ext cx="6541106" cy="369332"/>
          </a:xfrm>
          <a:prstGeom prst="rect">
            <a:avLst/>
          </a:prstGeom>
          <a:noFill/>
        </p:spPr>
        <p:txBody>
          <a:bodyPr wrap="square" rtlCol="0">
            <a:spAutoFit/>
          </a:bodyPr>
          <a:lstStyle/>
          <a:p>
            <a:r>
              <a:rPr lang="en-US" dirty="0"/>
              <a:t>The Declaration on the form of application is to be filled as follows: </a:t>
            </a:r>
          </a:p>
        </p:txBody>
      </p:sp>
      <p:pic>
        <p:nvPicPr>
          <p:cNvPr id="15" name="Content Placeholder 14"/>
          <p:cNvPicPr>
            <a:picLocks noGrp="1" noChangeAspect="1"/>
          </p:cNvPicPr>
          <p:nvPr>
            <p:ph idx="1"/>
          </p:nvPr>
        </p:nvPicPr>
        <p:blipFill>
          <a:blip r:embed="rId3"/>
          <a:stretch>
            <a:fillRect/>
          </a:stretch>
        </p:blipFill>
        <p:spPr>
          <a:xfrm>
            <a:off x="5185783" y="863600"/>
            <a:ext cx="4681110" cy="5121275"/>
          </a:xfrm>
          <a:prstGeom prst="rect">
            <a:avLst/>
          </a:prstGeom>
        </p:spPr>
      </p:pic>
    </p:spTree>
    <p:extLst>
      <p:ext uri="{BB962C8B-B14F-4D97-AF65-F5344CB8AC3E}">
        <p14:creationId xmlns:p14="http://schemas.microsoft.com/office/powerpoint/2010/main" val="137017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919" y="1123837"/>
            <a:ext cx="2937090" cy="4601183"/>
          </a:xfrm>
        </p:spPr>
        <p:txBody>
          <a:bodyPr/>
          <a:lstStyle/>
          <a:p>
            <a:r>
              <a:rPr lang="en-US" dirty="0"/>
              <a:t>Submitting the Application Package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sp>
        <p:nvSpPr>
          <p:cNvPr id="5" name="Content Placeholder 4"/>
          <p:cNvSpPr>
            <a:spLocks noGrp="1"/>
          </p:cNvSpPr>
          <p:nvPr>
            <p:ph idx="4294967295"/>
          </p:nvPr>
        </p:nvSpPr>
        <p:spPr>
          <a:xfrm>
            <a:off x="3540258" y="931440"/>
            <a:ext cx="8219209" cy="1061296"/>
          </a:xfrm>
        </p:spPr>
        <p:txBody>
          <a:bodyPr anchor="t">
            <a:normAutofit/>
          </a:bodyPr>
          <a:lstStyle/>
          <a:p>
            <a:pPr marL="0" indent="0">
              <a:buNone/>
            </a:pPr>
            <a:r>
              <a:rPr lang="en-GB" sz="1800" dirty="0">
                <a:solidFill>
                  <a:schemeClr val="tx1"/>
                </a:solidFill>
              </a:rPr>
              <a:t>The completed Microcredit Licensing Form of Application and Fit and Proper Personal Questionnaire, along with supporting documents (the application package), should be submitted to Bank of Jamaica as follows:</a:t>
            </a:r>
          </a:p>
          <a:p>
            <a:pPr marL="0" indent="0">
              <a:buNone/>
            </a:pPr>
            <a:endParaRPr lang="en-GB" sz="1800" dirty="0">
              <a:solidFill>
                <a:schemeClr val="tx1"/>
              </a:solidFill>
            </a:endParaRPr>
          </a:p>
          <a:p>
            <a:pPr marL="0" indent="0">
              <a:buNone/>
            </a:pPr>
            <a:endParaRPr lang="en-GB" sz="1800" dirty="0">
              <a:solidFill>
                <a:schemeClr val="tx1"/>
              </a:solidFill>
            </a:endParaRPr>
          </a:p>
          <a:p>
            <a:pPr marL="0" indent="0">
              <a:buNone/>
            </a:pPr>
            <a:endParaRPr lang="en-GB" sz="1800" dirty="0">
              <a:solidFill>
                <a:schemeClr val="tx1"/>
              </a:solidFill>
            </a:endParaRPr>
          </a:p>
          <a:p>
            <a:pPr marL="0" indent="0">
              <a:buNone/>
            </a:pPr>
            <a:endParaRPr lang="en-GB" sz="1800" dirty="0">
              <a:solidFill>
                <a:schemeClr val="tx1"/>
              </a:solidFill>
            </a:endParaRPr>
          </a:p>
          <a:p>
            <a:pPr>
              <a:buFont typeface="Courier New" panose="02070309020205020404" pitchFamily="49" charset="0"/>
              <a:buChar char="o"/>
            </a:pPr>
            <a:endParaRPr lang="en-GB" sz="1800" dirty="0">
              <a:solidFill>
                <a:schemeClr val="tx1"/>
              </a:solidFill>
            </a:endParaRPr>
          </a:p>
        </p:txBody>
      </p:sp>
      <p:graphicFrame>
        <p:nvGraphicFramePr>
          <p:cNvPr id="2" name="Table 1">
            <a:extLst>
              <a:ext uri="{FF2B5EF4-FFF2-40B4-BE49-F238E27FC236}">
                <a16:creationId xmlns:a16="http://schemas.microsoft.com/office/drawing/2014/main" id="{ACD45C23-CD8F-B151-D47A-3AB38A088141}"/>
              </a:ext>
            </a:extLst>
          </p:cNvPr>
          <p:cNvGraphicFramePr>
            <a:graphicFrameLocks noGrp="1"/>
          </p:cNvGraphicFramePr>
          <p:nvPr>
            <p:extLst>
              <p:ext uri="{D42A27DB-BD31-4B8C-83A1-F6EECF244321}">
                <p14:modId xmlns:p14="http://schemas.microsoft.com/office/powerpoint/2010/main" val="1857338990"/>
              </p:ext>
            </p:extLst>
          </p:nvPr>
        </p:nvGraphicFramePr>
        <p:xfrm>
          <a:off x="3540258" y="2195512"/>
          <a:ext cx="8128000" cy="3200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02002567"/>
                    </a:ext>
                  </a:extLst>
                </a:gridCol>
                <a:gridCol w="4064000">
                  <a:extLst>
                    <a:ext uri="{9D8B030D-6E8A-4147-A177-3AD203B41FA5}">
                      <a16:colId xmlns:a16="http://schemas.microsoft.com/office/drawing/2014/main" val="3552254643"/>
                    </a:ext>
                  </a:extLst>
                </a:gridCol>
              </a:tblGrid>
              <a:tr h="328531">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dirty="0">
                          <a:solidFill>
                            <a:schemeClr val="tx1"/>
                          </a:solidFill>
                        </a:rPr>
                        <a:t>Microcredit Form of Application, and its supporting documents (as outlined on pages 10-11 of </a:t>
                      </a:r>
                      <a:r>
                        <a:rPr lang="en-GB" sz="1800" b="0" i="1" dirty="0">
                          <a:solidFill>
                            <a:schemeClr val="tx1"/>
                          </a:solidFill>
                        </a:rPr>
                        <a:t>The Form of Application</a:t>
                      </a:r>
                      <a:r>
                        <a:rPr lang="en-GB" sz="1800" b="0" dirty="0">
                          <a:solidFill>
                            <a:schemeClr val="tx1"/>
                          </a:solidFill>
                        </a:rPr>
                        <a:t>):</a:t>
                      </a:r>
                    </a:p>
                    <a:p>
                      <a:endParaRPr lang="en-J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GB" sz="1800" b="0" dirty="0">
                          <a:solidFill>
                            <a:schemeClr val="tx1"/>
                          </a:solidFill>
                        </a:rPr>
                        <a:t>Submit via email to </a:t>
                      </a:r>
                      <a:r>
                        <a:rPr lang="en-GB" sz="1800" b="0" dirty="0">
                          <a:solidFill>
                            <a:schemeClr val="tx1"/>
                          </a:solidFill>
                          <a:hlinkClick r:id="rId3"/>
                        </a:rPr>
                        <a:t>FISDMailbox@boj.org.jm</a:t>
                      </a:r>
                      <a:r>
                        <a:rPr lang="en-GB" sz="1800" b="0" dirty="0">
                          <a:solidFill>
                            <a:schemeClr val="tx1"/>
                          </a:solidFill>
                        </a:rPr>
                        <a:t>, with </a:t>
                      </a:r>
                      <a:r>
                        <a:rPr lang="en-GB" sz="1800" b="0" dirty="0">
                          <a:solidFill>
                            <a:schemeClr val="tx1"/>
                          </a:solidFill>
                          <a:hlinkClick r:id="rId4"/>
                        </a:rPr>
                        <a:t>FISDApprovals@boj.org.jm</a:t>
                      </a:r>
                      <a:r>
                        <a:rPr lang="en-GB" sz="1800" b="0" dirty="0">
                          <a:solidFill>
                            <a:schemeClr val="tx1"/>
                          </a:solidFill>
                        </a:rPr>
                        <a:t> on copy.</a:t>
                      </a:r>
                    </a:p>
                    <a:p>
                      <a:pPr marL="0" indent="0">
                        <a:buNone/>
                      </a:pPr>
                      <a:endParaRPr lang="en-GB" sz="1800" b="0" dirty="0">
                        <a:solidFill>
                          <a:schemeClr val="tx1"/>
                        </a:solidFill>
                      </a:endParaRPr>
                    </a:p>
                    <a:p>
                      <a:endParaRPr lang="en-JM"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200916"/>
                  </a:ext>
                </a:extLst>
              </a:tr>
              <a:tr h="370840">
                <a:tc>
                  <a:txBody>
                    <a:bodyPr/>
                    <a:lstStyle/>
                    <a:p>
                      <a:pPr marL="342900" indent="-342900">
                        <a:buFont typeface="+mj-lt"/>
                        <a:buAutoNum type="arabicPeriod" startAt="2"/>
                      </a:pPr>
                      <a:r>
                        <a:rPr lang="en-US" dirty="0"/>
                        <a:t>The Fit and Proper Personal Questionnaire and its supporting documents (as outlined on slide 24 of presentation entitled </a:t>
                      </a:r>
                      <a:r>
                        <a:rPr lang="en-US" i="1" dirty="0"/>
                        <a:t>Completing the Fit and Proper Personal Questionnaire</a:t>
                      </a:r>
                      <a:r>
                        <a:rPr lang="en-US" dirty="0"/>
                        <a:t>).</a:t>
                      </a:r>
                      <a:endParaRPr lang="en-J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b="0" dirty="0"/>
                        <a:t>Submit via email and hard copy as outlined on slide 24 of presentation entitled </a:t>
                      </a:r>
                      <a:r>
                        <a:rPr lang="en-US" b="0" i="1" dirty="0"/>
                        <a:t>Completing the Fit and Proper Personal Questionnaire</a:t>
                      </a:r>
                      <a:r>
                        <a:rPr lang="en-US" b="0" dirty="0"/>
                        <a:t>.</a:t>
                      </a:r>
                      <a:endParaRPr lang="en-GB" sz="1800" b="0" dirty="0">
                        <a:solidFill>
                          <a:schemeClr val="tx1"/>
                        </a:solidFill>
                      </a:endParaRPr>
                    </a:p>
                    <a:p>
                      <a:pPr marL="0" indent="0">
                        <a:buNone/>
                      </a:pPr>
                      <a:endParaRPr lang="en-GB" sz="1800" b="0" dirty="0">
                        <a:solidFill>
                          <a:schemeClr val="tx1"/>
                        </a:solidFill>
                      </a:endParaRPr>
                    </a:p>
                    <a:p>
                      <a:endParaRPr lang="en-JM"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924469"/>
                  </a:ext>
                </a:extLst>
              </a:tr>
            </a:tbl>
          </a:graphicData>
        </a:graphic>
      </p:graphicFrame>
    </p:spTree>
    <p:extLst>
      <p:ext uri="{BB962C8B-B14F-4D97-AF65-F5344CB8AC3E}">
        <p14:creationId xmlns:p14="http://schemas.microsoft.com/office/powerpoint/2010/main" val="2526743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br>
              <a:rPr lang="en-US" dirty="0"/>
            </a:br>
            <a:r>
              <a:rPr lang="en-US" dirty="0"/>
              <a:t>Information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graphicFrame>
        <p:nvGraphicFramePr>
          <p:cNvPr id="5" name="Table 4">
            <a:extLst>
              <a:ext uri="{FF2B5EF4-FFF2-40B4-BE49-F238E27FC236}">
                <a16:creationId xmlns:a16="http://schemas.microsoft.com/office/drawing/2014/main" id="{FD28E57A-EE08-4892-82D3-7A2EB94676FB}"/>
              </a:ext>
            </a:extLst>
          </p:cNvPr>
          <p:cNvGraphicFramePr>
            <a:graphicFrameLocks noGrp="1"/>
          </p:cNvGraphicFramePr>
          <p:nvPr>
            <p:extLst>
              <p:ext uri="{D42A27DB-BD31-4B8C-83A1-F6EECF244321}">
                <p14:modId xmlns:p14="http://schemas.microsoft.com/office/powerpoint/2010/main" val="921097923"/>
              </p:ext>
            </p:extLst>
          </p:nvPr>
        </p:nvGraphicFramePr>
        <p:xfrm>
          <a:off x="3667825" y="1385096"/>
          <a:ext cx="8128000" cy="3366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81018185"/>
                    </a:ext>
                  </a:extLst>
                </a:gridCol>
                <a:gridCol w="4064000">
                  <a:extLst>
                    <a:ext uri="{9D8B030D-6E8A-4147-A177-3AD203B41FA5}">
                      <a16:colId xmlns:a16="http://schemas.microsoft.com/office/drawing/2014/main" val="253575383"/>
                    </a:ext>
                  </a:extLst>
                </a:gridCol>
              </a:tblGrid>
              <a:tr h="336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rPr>
                        <a:t>For guidance </a:t>
                      </a:r>
                      <a:r>
                        <a:rPr lang="en-US" b="0" dirty="0">
                          <a:solidFill>
                            <a:schemeClr val="tx1"/>
                          </a:solidFill>
                        </a:rPr>
                        <a:t>or additional information in relation to Licensing, c</a:t>
                      </a:r>
                      <a:r>
                        <a:rPr lang="en-GB" sz="1800" b="0" i="0" dirty="0" err="1">
                          <a:solidFill>
                            <a:schemeClr val="tx1"/>
                          </a:solidFill>
                        </a:rPr>
                        <a:t>ontact</a:t>
                      </a:r>
                      <a:r>
                        <a:rPr lang="en-GB" sz="1800" b="0" i="0" dirty="0">
                          <a:solidFill>
                            <a:schemeClr val="tx1"/>
                          </a:solidFill>
                        </a:rPr>
                        <a:t> our Licensing and Approvals Department:</a:t>
                      </a:r>
                    </a:p>
                    <a:p>
                      <a:endParaRPr lang="en-GB" sz="1800" b="0" i="1" dirty="0">
                        <a:solidFill>
                          <a:schemeClr val="tx1"/>
                        </a:solidFill>
                      </a:endParaRPr>
                    </a:p>
                    <a:p>
                      <a:r>
                        <a:rPr lang="en-GB" sz="1800" b="0" i="1" dirty="0">
                          <a:solidFill>
                            <a:schemeClr val="tx1"/>
                          </a:solidFill>
                        </a:rPr>
                        <a:t>Via email at:</a:t>
                      </a:r>
                    </a:p>
                    <a:p>
                      <a:r>
                        <a:rPr lang="en-GB" sz="1800" b="0" i="1" u="sng" dirty="0">
                          <a:solidFill>
                            <a:srgbClr val="0070C0"/>
                          </a:solidFill>
                        </a:rPr>
                        <a:t>FISDMailbox@boj.org.jm</a:t>
                      </a:r>
                      <a:r>
                        <a:rPr lang="en-GB" sz="1800" b="0" i="1" dirty="0">
                          <a:solidFill>
                            <a:schemeClr val="tx1"/>
                          </a:solidFill>
                        </a:rPr>
                        <a:t>, </a:t>
                      </a:r>
                      <a:r>
                        <a:rPr lang="en-GB" sz="1800" b="0" i="0" dirty="0">
                          <a:solidFill>
                            <a:schemeClr val="tx1"/>
                          </a:solidFill>
                        </a:rPr>
                        <a:t>with</a:t>
                      </a:r>
                      <a:r>
                        <a:rPr lang="en-GB" sz="1800" b="0" i="0" dirty="0">
                          <a:solidFill>
                            <a:srgbClr val="0070C0"/>
                          </a:solidFill>
                        </a:rPr>
                        <a:t> </a:t>
                      </a:r>
                      <a:r>
                        <a:rPr lang="en-GB" sz="1800" b="0" i="0" kern="1200" dirty="0">
                          <a:solidFill>
                            <a:schemeClr val="tx1"/>
                          </a:solidFill>
                          <a:latin typeface="+mn-lt"/>
                          <a:ea typeface="+mn-ea"/>
                          <a:cs typeface="+mn-cs"/>
                        </a:rPr>
                        <a:t>  </a:t>
                      </a:r>
                      <a:r>
                        <a:rPr lang="en-GB" sz="1800" b="0" i="1" dirty="0">
                          <a:solidFill>
                            <a:srgbClr val="0070C0"/>
                          </a:solidFill>
                          <a:hlinkClick r:id="rId3">
                            <a:extLst>
                              <a:ext uri="{A12FA001-AC4F-418D-AE19-62706E023703}">
                                <ahyp:hlinkClr xmlns:ahyp="http://schemas.microsoft.com/office/drawing/2018/hyperlinkcolor" val="tx"/>
                              </a:ext>
                            </a:extLst>
                          </a:hlinkClick>
                        </a:rPr>
                        <a:t>FISDApprovals@boj.org.jm</a:t>
                      </a:r>
                      <a:r>
                        <a:rPr lang="en-GB" sz="1800" b="0" i="1" dirty="0">
                          <a:solidFill>
                            <a:srgbClr val="0070C0"/>
                          </a:solidFill>
                        </a:rPr>
                        <a:t> </a:t>
                      </a:r>
                      <a:r>
                        <a:rPr lang="en-GB" sz="1800" b="0" i="0" kern="1200" dirty="0">
                          <a:solidFill>
                            <a:schemeClr val="tx1"/>
                          </a:solidFill>
                          <a:latin typeface="+mn-lt"/>
                          <a:ea typeface="+mn-ea"/>
                          <a:cs typeface="+mn-cs"/>
                        </a:rPr>
                        <a:t>on copy, or</a:t>
                      </a:r>
                    </a:p>
                    <a:p>
                      <a:endParaRPr lang="en-GB" sz="1800" b="0" i="0" u="sng" dirty="0">
                        <a:solidFill>
                          <a:srgbClr val="0070C0"/>
                        </a:solidFill>
                      </a:endParaRPr>
                    </a:p>
                    <a:p>
                      <a:r>
                        <a:rPr lang="en-US" sz="1800" b="0" i="1" dirty="0">
                          <a:solidFill>
                            <a:schemeClr val="tx1"/>
                          </a:solidFill>
                        </a:rPr>
                        <a:t>Via telephone at: </a:t>
                      </a:r>
                    </a:p>
                    <a:p>
                      <a:r>
                        <a:rPr lang="en-US" sz="1800" b="0" dirty="0">
                          <a:solidFill>
                            <a:schemeClr val="tx1"/>
                          </a:solidFill>
                        </a:rPr>
                        <a:t>(876) 922-0750, extension 7012</a:t>
                      </a:r>
                      <a:endParaRPr lang="en-JM"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For guidance or additional information in relation to Fitness and Probity,</a:t>
                      </a:r>
                      <a:endParaRPr lang="en-JM"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latin typeface="+mn-lt"/>
                          <a:ea typeface="+mn-ea"/>
                          <a:cs typeface="+mn-cs"/>
                        </a:rPr>
                        <a:t>contact our Fit and Proper Department: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latin typeface="+mn-lt"/>
                        <a:ea typeface="+mn-ea"/>
                        <a:cs typeface="+mn-cs"/>
                      </a:endParaRPr>
                    </a:p>
                    <a:p>
                      <a:r>
                        <a:rPr lang="en-GB" sz="1800" b="0" i="1" dirty="0">
                          <a:solidFill>
                            <a:schemeClr val="tx1"/>
                          </a:solidFill>
                        </a:rPr>
                        <a:t>Via email at:</a:t>
                      </a:r>
                    </a:p>
                    <a:p>
                      <a:r>
                        <a:rPr lang="en-GB" sz="1800" b="0" i="1" u="sng" dirty="0">
                          <a:solidFill>
                            <a:srgbClr val="0070C0"/>
                          </a:solidFill>
                        </a:rPr>
                        <a:t>FISDMailbox@boj.org.jm</a:t>
                      </a:r>
                      <a:r>
                        <a:rPr lang="en-GB" sz="1800" b="0" i="0" kern="1200" dirty="0">
                          <a:solidFill>
                            <a:schemeClr val="tx1"/>
                          </a:solidFill>
                          <a:latin typeface="+mn-lt"/>
                          <a:ea typeface="+mn-ea"/>
                          <a:cs typeface="+mn-cs"/>
                        </a:rPr>
                        <a:t> </a:t>
                      </a:r>
                      <a:endParaRPr lang="en-GB" sz="1800" b="0" i="1" kern="1200" dirty="0">
                        <a:solidFill>
                          <a:schemeClr val="tx1"/>
                        </a:solidFill>
                        <a:latin typeface="+mn-lt"/>
                        <a:ea typeface="+mn-ea"/>
                        <a:cs typeface="+mn-cs"/>
                      </a:endParaRPr>
                    </a:p>
                    <a:p>
                      <a:endParaRPr lang="en-GB" sz="1800" b="0" i="1" u="sng" dirty="0">
                        <a:solidFill>
                          <a:srgbClr val="0070C0"/>
                        </a:solidFill>
                      </a:endParaRPr>
                    </a:p>
                    <a:p>
                      <a:endParaRPr lang="en-GB" sz="1800" b="0" i="1" u="sng" dirty="0">
                        <a:solidFill>
                          <a:srgbClr val="0070C0"/>
                        </a:solidFill>
                      </a:endParaRPr>
                    </a:p>
                    <a:p>
                      <a:r>
                        <a:rPr lang="en-US" sz="1800" b="0" i="1" dirty="0">
                          <a:solidFill>
                            <a:schemeClr val="tx1"/>
                          </a:solidFill>
                        </a:rPr>
                        <a:t>Via telephone at: </a:t>
                      </a:r>
                    </a:p>
                    <a:p>
                      <a:r>
                        <a:rPr lang="en-US" sz="1800" b="0" dirty="0">
                          <a:solidFill>
                            <a:schemeClr val="tx1"/>
                          </a:solidFill>
                        </a:rPr>
                        <a:t>(876) 922-0750 </a:t>
                      </a:r>
                      <a:endParaRPr lang="en-JM" b="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715682"/>
                  </a:ext>
                </a:extLst>
              </a:tr>
            </a:tbl>
          </a:graphicData>
        </a:graphic>
      </p:graphicFrame>
    </p:spTree>
    <p:extLst>
      <p:ext uri="{BB962C8B-B14F-4D97-AF65-F5344CB8AC3E}">
        <p14:creationId xmlns:p14="http://schemas.microsoft.com/office/powerpoint/2010/main" val="353412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The Microcredit Application and Licensing Process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86612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9929E06-4AB9-4598-A963-82CCC18A3FF2}"/>
              </a:ext>
            </a:extLst>
          </p:cNvPr>
          <p:cNvSpPr txBox="1"/>
          <p:nvPr/>
        </p:nvSpPr>
        <p:spPr>
          <a:xfrm>
            <a:off x="63340" y="4841786"/>
            <a:ext cx="3010824"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1. Visit the Bank of Jamaica website</a:t>
            </a:r>
          </a:p>
        </p:txBody>
      </p:sp>
      <p:sp>
        <p:nvSpPr>
          <p:cNvPr id="19" name="Text Placeholder 2">
            <a:extLst>
              <a:ext uri="{FF2B5EF4-FFF2-40B4-BE49-F238E27FC236}">
                <a16:creationId xmlns:a16="http://schemas.microsoft.com/office/drawing/2014/main" id="{9DF162EE-A4BE-4D4C-9A3C-51FC2F765D81}"/>
              </a:ext>
            </a:extLst>
          </p:cNvPr>
          <p:cNvSpPr txBox="1">
            <a:spLocks/>
          </p:cNvSpPr>
          <p:nvPr/>
        </p:nvSpPr>
        <p:spPr>
          <a:xfrm>
            <a:off x="241881" y="5392316"/>
            <a:ext cx="2653720" cy="129266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200" dirty="0">
                <a:latin typeface="Segoe UI" panose="020B0502040204020203" pitchFamily="34" charset="0"/>
                <a:cs typeface="Segoe UI" panose="020B0502040204020203" pitchFamily="34" charset="0"/>
              </a:rPr>
              <a:t>Review the Microcredit Act, Rules, Regulations and supporting guidance. </a:t>
            </a:r>
          </a:p>
          <a:p>
            <a:pPr>
              <a:lnSpc>
                <a:spcPct val="100000"/>
              </a:lnSpc>
            </a:pPr>
            <a:r>
              <a:rPr lang="en-US" dirty="0">
                <a:hlinkClick r:id="rId3"/>
              </a:rPr>
              <a:t>https://boj.org.jm/core-functions/financial-system/microcredit-regulation/microcredit-institutions</a:t>
            </a:r>
            <a:r>
              <a:rPr lang="en-US" sz="1400" dirty="0">
                <a:hlinkClick r:id="rId3"/>
              </a:rPr>
              <a:t>/</a:t>
            </a:r>
            <a:endParaRPr lang="en-US" sz="1400" dirty="0"/>
          </a:p>
          <a:p>
            <a:pPr>
              <a:lnSpc>
                <a:spcPct val="100000"/>
              </a:lnSpc>
            </a:pPr>
            <a:endParaRPr lang="en-US" sz="1400" dirty="0">
              <a:latin typeface="Segoe UI" panose="020B0502040204020203" pitchFamily="34" charset="0"/>
              <a:cs typeface="Segoe UI" panose="020B0502040204020203" pitchFamily="34" charset="0"/>
            </a:endParaRPr>
          </a:p>
        </p:txBody>
      </p:sp>
      <p:cxnSp>
        <p:nvCxnSpPr>
          <p:cNvPr id="20" name="Straight Connector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29338" y="5277685"/>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0754C1-4097-4CDA-B3CB-7304331CBBB9}"/>
              </a:ext>
            </a:extLst>
          </p:cNvPr>
          <p:cNvSpPr txBox="1"/>
          <p:nvPr/>
        </p:nvSpPr>
        <p:spPr>
          <a:xfrm>
            <a:off x="3596595" y="4841787"/>
            <a:ext cx="1928798"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2. Download the forms</a:t>
            </a:r>
          </a:p>
        </p:txBody>
      </p:sp>
      <p:sp>
        <p:nvSpPr>
          <p:cNvPr id="25" name="Text Placeholder 2">
            <a:extLst>
              <a:ext uri="{FF2B5EF4-FFF2-40B4-BE49-F238E27FC236}">
                <a16:creationId xmlns:a16="http://schemas.microsoft.com/office/drawing/2014/main" id="{72AC3065-20B0-4A63-89FA-B10AD6D1363C}"/>
              </a:ext>
            </a:extLst>
          </p:cNvPr>
          <p:cNvSpPr txBox="1">
            <a:spLocks/>
          </p:cNvSpPr>
          <p:nvPr/>
        </p:nvSpPr>
        <p:spPr>
          <a:xfrm>
            <a:off x="3074164" y="5381926"/>
            <a:ext cx="2692819" cy="10772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200" dirty="0">
                <a:latin typeface="Segoe UI" panose="020B0502040204020203" pitchFamily="34" charset="0"/>
                <a:cs typeface="Segoe UI" panose="020B0502040204020203" pitchFamily="34" charset="0"/>
              </a:rPr>
              <a:t>Download the Microcredit Licence Application Fillable Form</a:t>
            </a:r>
          </a:p>
          <a:p>
            <a:pPr algn="ctr">
              <a:lnSpc>
                <a:spcPct val="100000"/>
              </a:lnSpc>
            </a:pPr>
            <a:r>
              <a:rPr lang="en-US" sz="1200" dirty="0">
                <a:latin typeface="Segoe UI" panose="020B0502040204020203" pitchFamily="34" charset="0"/>
                <a:cs typeface="Segoe UI" panose="020B0502040204020203" pitchFamily="34" charset="0"/>
              </a:rPr>
              <a:t>&amp;</a:t>
            </a:r>
          </a:p>
          <a:p>
            <a:pPr algn="ctr">
              <a:lnSpc>
                <a:spcPct val="100000"/>
              </a:lnSpc>
            </a:pPr>
            <a:r>
              <a:rPr lang="en-US" sz="1200" dirty="0">
                <a:latin typeface="Segoe UI" panose="020B0502040204020203" pitchFamily="34" charset="0"/>
                <a:cs typeface="Segoe UI" panose="020B0502040204020203" pitchFamily="34" charset="0"/>
              </a:rPr>
              <a:t>The Microcredit Fit and Proper Personal Questionnaire</a:t>
            </a:r>
          </a:p>
        </p:txBody>
      </p:sp>
      <p:cxnSp>
        <p:nvCxnSpPr>
          <p:cNvPr id="26" name="Straight Connector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321589"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005B0B-E5FC-472B-962B-C2258039F3B2}"/>
              </a:ext>
            </a:extLst>
          </p:cNvPr>
          <p:cNvSpPr txBox="1"/>
          <p:nvPr/>
        </p:nvSpPr>
        <p:spPr>
          <a:xfrm>
            <a:off x="6797247" y="4841787"/>
            <a:ext cx="1554208"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3. Complete in full</a:t>
            </a:r>
          </a:p>
        </p:txBody>
      </p:sp>
      <p:sp>
        <p:nvSpPr>
          <p:cNvPr id="37" name="Text Placeholder 2">
            <a:extLst>
              <a:ext uri="{FF2B5EF4-FFF2-40B4-BE49-F238E27FC236}">
                <a16:creationId xmlns:a16="http://schemas.microsoft.com/office/drawing/2014/main" id="{5BA86B7F-9A89-4AB5-BADE-64D7C6E5C868}"/>
              </a:ext>
            </a:extLst>
          </p:cNvPr>
          <p:cNvSpPr txBox="1">
            <a:spLocks/>
          </p:cNvSpPr>
          <p:nvPr/>
        </p:nvSpPr>
        <p:spPr>
          <a:xfrm>
            <a:off x="6033628" y="5381166"/>
            <a:ext cx="2653720" cy="81560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200" dirty="0">
                <a:latin typeface="Segoe UI" panose="020B0502040204020203" pitchFamily="34" charset="0"/>
                <a:cs typeface="Segoe UI" panose="020B0502040204020203" pitchFamily="34" charset="0"/>
              </a:rPr>
              <a:t>Complete the application form and Personal Questionnaire in full. </a:t>
            </a:r>
          </a:p>
          <a:p>
            <a:pPr algn="ctr">
              <a:lnSpc>
                <a:spcPct val="100000"/>
              </a:lnSpc>
            </a:pPr>
            <a:r>
              <a:rPr lang="en-US" sz="1200" dirty="0">
                <a:latin typeface="Segoe UI" panose="020B0502040204020203" pitchFamily="34" charset="0"/>
                <a:cs typeface="Segoe UI" panose="020B0502040204020203" pitchFamily="34" charset="0"/>
              </a:rPr>
              <a:t>Append all required attachments and any other supporting documentation.  </a:t>
            </a:r>
          </a:p>
        </p:txBody>
      </p:sp>
      <p:cxnSp>
        <p:nvCxnSpPr>
          <p:cNvPr id="38" name="Straight Connector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334945"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7B6FBDF-4663-4A5D-A2B3-B90DCEBBA233}"/>
              </a:ext>
            </a:extLst>
          </p:cNvPr>
          <p:cNvSpPr txBox="1"/>
          <p:nvPr/>
        </p:nvSpPr>
        <p:spPr>
          <a:xfrm>
            <a:off x="9361570" y="4841787"/>
            <a:ext cx="2452274"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4. Submit to Bank of Jamaica</a:t>
            </a:r>
          </a:p>
        </p:txBody>
      </p:sp>
      <p:sp>
        <p:nvSpPr>
          <p:cNvPr id="49" name="Text Placeholder 2">
            <a:extLst>
              <a:ext uri="{FF2B5EF4-FFF2-40B4-BE49-F238E27FC236}">
                <a16:creationId xmlns:a16="http://schemas.microsoft.com/office/drawing/2014/main" id="{EB976B3E-89DE-4833-94D4-23A4F14582CA}"/>
              </a:ext>
            </a:extLst>
          </p:cNvPr>
          <p:cNvSpPr txBox="1">
            <a:spLocks/>
          </p:cNvSpPr>
          <p:nvPr/>
        </p:nvSpPr>
        <p:spPr>
          <a:xfrm>
            <a:off x="9586282" y="5498142"/>
            <a:ext cx="2092819" cy="1846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200" dirty="0">
                <a:latin typeface="Segoe UI" panose="020B0502040204020203" pitchFamily="34" charset="0"/>
                <a:cs typeface="Segoe UI" panose="020B0502040204020203" pitchFamily="34" charset="0"/>
              </a:rPr>
              <a:t>See Slide 38</a:t>
            </a:r>
          </a:p>
        </p:txBody>
      </p:sp>
      <p:cxnSp>
        <p:nvCxnSpPr>
          <p:cNvPr id="50" name="Straight Connector 49">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348300"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5264A13-2CF6-4653-9A8E-AE29B6F25F8E}"/>
              </a:ext>
            </a:extLst>
          </p:cNvPr>
          <p:cNvSpPr txBox="1"/>
          <p:nvPr/>
        </p:nvSpPr>
        <p:spPr>
          <a:xfrm>
            <a:off x="427089" y="-1846"/>
            <a:ext cx="10222073" cy="1159742"/>
          </a:xfrm>
          <a:prstGeom prst="rect">
            <a:avLst/>
          </a:prstGeom>
          <a:noFill/>
        </p:spPr>
        <p:txBody>
          <a:bodyPr wrap="square" lIns="0" tIns="0" rIns="0" bIns="0" rtlCol="0" anchor="ctr">
            <a:noAutofit/>
          </a:bodyPr>
          <a:lstStyle/>
          <a:p>
            <a:pPr>
              <a:lnSpc>
                <a:spcPts val="4000"/>
              </a:lnSpc>
            </a:pPr>
            <a:r>
              <a:rPr lang="en-US" sz="3600" b="1" dirty="0">
                <a:latin typeface="Segoe UI" panose="020B0502040204020203" pitchFamily="34" charset="0"/>
                <a:cs typeface="Segoe UI" panose="020B0502040204020203" pitchFamily="34" charset="0"/>
              </a:rPr>
              <a:t>THE APPLICATION PROCESS</a:t>
            </a:r>
          </a:p>
        </p:txBody>
      </p:sp>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val="1"/>
              </a:ext>
            </a:extLst>
          </p:cNvPr>
          <p:cNvGrpSpPr/>
          <p:nvPr/>
        </p:nvGrpSpPr>
        <p:grpSpPr>
          <a:xfrm>
            <a:off x="432618" y="1473505"/>
            <a:ext cx="11310533" cy="2514602"/>
            <a:chOff x="-12700" y="2162907"/>
            <a:chExt cx="12204700" cy="2514602"/>
          </a:xfrm>
          <a:noFill/>
        </p:grpSpPr>
        <p:pic>
          <p:nvPicPr>
            <p:cNvPr id="2" name="Picture 1"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a:grpFill/>
          </p:spPr>
        </p:pic>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0" y="2162907"/>
              <a:ext cx="12192000" cy="2514601"/>
            </a:xfrm>
            <a:prstGeom prst="rect">
              <a:avLst/>
            </a:prstGeom>
            <a:grp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endParaRPr lang="en-US" b="1" dirty="0">
                <a:ln/>
                <a:solidFill>
                  <a:schemeClr val="accent5">
                    <a:lumMod val="60000"/>
                    <a:lumOff val="40000"/>
                  </a:schemeClr>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val="1"/>
                </a:ext>
              </a:extLst>
            </p:cNvPr>
            <p:cNvSpPr/>
            <p:nvPr/>
          </p:nvSpPr>
          <p:spPr>
            <a:xfrm>
              <a:off x="852826" y="2694293"/>
              <a:ext cx="1431828" cy="1431827"/>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16" name="Oval 1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17" name="Oval 1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13" name="TextBox 12">
              <a:extLst>
                <a:ext uri="{FF2B5EF4-FFF2-40B4-BE49-F238E27FC236}">
                  <a16:creationId xmlns:a16="http://schemas.microsoft.com/office/drawing/2014/main" id="{DC02C732-8960-4820-B185-F087E030DAAA}"/>
                </a:ext>
              </a:extLst>
            </p:cNvPr>
            <p:cNvSpPr txBox="1"/>
            <p:nvPr/>
          </p:nvSpPr>
          <p:spPr>
            <a:xfrm>
              <a:off x="967159" y="3189004"/>
              <a:ext cx="1812757"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5">
                      <a:lumMod val="60000"/>
                      <a:lumOff val="40000"/>
                    </a:schemeClr>
                  </a:solidFill>
                  <a:latin typeface="+mj-lt"/>
                </a:rPr>
                <a:t>WEBSITE</a:t>
              </a: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val="1"/>
                </a:ext>
              </a:extLst>
            </p:cNvPr>
            <p:cNvSpPr/>
            <p:nvPr/>
          </p:nvSpPr>
          <p:spPr>
            <a:xfrm>
              <a:off x="3845077" y="2719313"/>
              <a:ext cx="1431828" cy="1431826"/>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31" name="Oval 3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32" name="Oval 3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28" name="TextBox 27">
              <a:extLst>
                <a:ext uri="{FF2B5EF4-FFF2-40B4-BE49-F238E27FC236}">
                  <a16:creationId xmlns:a16="http://schemas.microsoft.com/office/drawing/2014/main" id="{1CC8C601-FB40-4573-87B3-B1126A610542}"/>
                </a:ext>
              </a:extLst>
            </p:cNvPr>
            <p:cNvSpPr txBox="1"/>
            <p:nvPr/>
          </p:nvSpPr>
          <p:spPr>
            <a:xfrm>
              <a:off x="4245730" y="3189005"/>
              <a:ext cx="1456433"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5">
                      <a:lumMod val="60000"/>
                      <a:lumOff val="40000"/>
                    </a:schemeClr>
                  </a:solidFill>
                  <a:latin typeface="+mj-lt"/>
                </a:rPr>
                <a:t>FORMS</a:t>
              </a:r>
            </a:p>
          </p:txBody>
        </p:sp>
        <p:sp>
          <p:nvSpPr>
            <p:cNvPr id="41" name="Oval 40">
              <a:extLst>
                <a:ext uri="{FF2B5EF4-FFF2-40B4-BE49-F238E27FC236}">
                  <a16:creationId xmlns:a16="http://schemas.microsoft.com/office/drawing/2014/main" id="{9AA6EBCD-B27A-4FC4-87A8-ED6638C5545A}"/>
                </a:ext>
              </a:extLst>
            </p:cNvPr>
            <p:cNvSpPr/>
            <p:nvPr/>
          </p:nvSpPr>
          <p:spPr>
            <a:xfrm>
              <a:off x="6798890" y="2719313"/>
              <a:ext cx="1431828" cy="1431826"/>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2" name="Arc 41">
              <a:extLst>
                <a:ext uri="{FF2B5EF4-FFF2-40B4-BE49-F238E27FC236}">
                  <a16:creationId xmlns:a16="http://schemas.microsoft.com/office/drawing/2014/main" id="{63F2913C-4436-40AC-9048-54405BD23C0C}"/>
                </a:ext>
                <a:ext uri="{C183D7F6-B498-43B3-948B-1728B52AA6E4}">
                  <adec:decorative xmlns:adec="http://schemas.microsoft.com/office/drawing/2017/decorative" val="1"/>
                </a:ext>
              </a:extLst>
            </p:cNvPr>
            <p:cNvSpPr/>
            <p:nvPr/>
          </p:nvSpPr>
          <p:spPr>
            <a:xfrm>
              <a:off x="6798890" y="2719313"/>
              <a:ext cx="1431827" cy="1431826"/>
            </a:xfrm>
            <a:prstGeom prst="arc">
              <a:avLst>
                <a:gd name="adj1" fmla="val 16200000"/>
                <a:gd name="adj2" fmla="val 755116"/>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3" name="Oval 42">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4" name="Oval 43">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0" name="TextBox 39">
              <a:extLst>
                <a:ext uri="{FF2B5EF4-FFF2-40B4-BE49-F238E27FC236}">
                  <a16:creationId xmlns:a16="http://schemas.microsoft.com/office/drawing/2014/main" id="{5C436978-7B84-4F27-8A32-574050B29AD0}"/>
                </a:ext>
              </a:extLst>
            </p:cNvPr>
            <p:cNvSpPr txBox="1"/>
            <p:nvPr/>
          </p:nvSpPr>
          <p:spPr>
            <a:xfrm>
              <a:off x="6793515" y="3189005"/>
              <a:ext cx="2210595"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5">
                      <a:lumMod val="60000"/>
                      <a:lumOff val="40000"/>
                    </a:schemeClr>
                  </a:solidFill>
                  <a:latin typeface="+mj-lt"/>
                </a:rPr>
                <a:t>COMPLETE</a:t>
              </a:r>
            </a:p>
          </p:txBody>
        </p:sp>
        <p:grpSp>
          <p:nvGrpSpPr>
            <p:cNvPr id="46" name="Group 45">
              <a:extLst>
                <a:ext uri="{FF2B5EF4-FFF2-40B4-BE49-F238E27FC236}">
                  <a16:creationId xmlns:a16="http://schemas.microsoft.com/office/drawing/2014/main" id="{65E89B9B-4C47-402B-9C75-47765E1F7593}"/>
                </a:ext>
              </a:extLst>
            </p:cNvPr>
            <p:cNvGrpSpPr/>
            <p:nvPr/>
          </p:nvGrpSpPr>
          <p:grpSpPr>
            <a:xfrm>
              <a:off x="9795487" y="2706779"/>
              <a:ext cx="1584433" cy="1456895"/>
              <a:chOff x="7092168" y="2677815"/>
              <a:chExt cx="1584433" cy="1456895"/>
            </a:xfrm>
            <a:grpFill/>
          </p:grpSpPr>
          <p:grpSp>
            <p:nvGrpSpPr>
              <p:cNvPr id="51" name="Group 50">
                <a:extLst>
                  <a:ext uri="{FF2B5EF4-FFF2-40B4-BE49-F238E27FC236}">
                    <a16:creationId xmlns:a16="http://schemas.microsoft.com/office/drawing/2014/main" id="{02C4BAC1-CFE0-4BB6-AB1E-3D97B9D3C37C}"/>
                  </a:ext>
                </a:extLst>
              </p:cNvPr>
              <p:cNvGrpSpPr/>
              <p:nvPr/>
            </p:nvGrpSpPr>
            <p:grpSpPr>
              <a:xfrm>
                <a:off x="7168469" y="2677815"/>
                <a:ext cx="1431828" cy="1456895"/>
                <a:chOff x="7168469" y="2677815"/>
                <a:chExt cx="1431828" cy="1456895"/>
              </a:xfrm>
              <a:grpFill/>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val="1"/>
                    </a:ext>
                  </a:extLst>
                </p:cNvPr>
                <p:cNvSpPr/>
                <p:nvPr/>
              </p:nvSpPr>
              <p:spPr>
                <a:xfrm>
                  <a:off x="7168469" y="2702884"/>
                  <a:ext cx="1431828" cy="1431826"/>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54" name="Arc 53">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55" name="Oval 54">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56" name="Oval 55">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grpSp>
          <p:sp>
            <p:nvSpPr>
              <p:cNvPr id="52" name="TextBox 51">
                <a:extLst>
                  <a:ext uri="{FF2B5EF4-FFF2-40B4-BE49-F238E27FC236}">
                    <a16:creationId xmlns:a16="http://schemas.microsoft.com/office/drawing/2014/main" id="{38F4B3FC-E555-4F37-BC12-4940EF773A7E}"/>
                  </a:ext>
                </a:extLst>
              </p:cNvPr>
              <p:cNvSpPr txBox="1"/>
              <p:nvPr/>
            </p:nvSpPr>
            <p:spPr>
              <a:xfrm>
                <a:off x="7092168" y="3160041"/>
                <a:ext cx="1584433"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5">
                        <a:lumMod val="60000"/>
                        <a:lumOff val="40000"/>
                      </a:schemeClr>
                    </a:solidFill>
                    <a:latin typeface="+mj-lt"/>
                  </a:rPr>
                  <a:t>SUBMIT</a:t>
                </a:r>
              </a:p>
            </p:txBody>
          </p:sp>
        </p:grpSp>
        <p:sp>
          <p:nvSpPr>
            <p:cNvPr id="64" name="Arc 63">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66" name="Arc 65">
              <a:extLst>
                <a:ext uri="{FF2B5EF4-FFF2-40B4-BE49-F238E27FC236}">
                  <a16:creationId xmlns:a16="http://schemas.microsoft.com/office/drawing/2014/main" id="{45B3FF71-3684-4143-BA68-D4583307C956}"/>
                </a:ext>
              </a:extLst>
            </p:cNvPr>
            <p:cNvSpPr/>
            <p:nvPr/>
          </p:nvSpPr>
          <p:spPr>
            <a:xfrm>
              <a:off x="852826" y="2694293"/>
              <a:ext cx="1431827" cy="1431826"/>
            </a:xfrm>
            <a:prstGeom prst="arc">
              <a:avLst>
                <a:gd name="adj1" fmla="val 16200000"/>
                <a:gd name="adj2" fmla="val 3850353"/>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grpSp>
    </p:spTree>
    <p:extLst>
      <p:ext uri="{BB962C8B-B14F-4D97-AF65-F5344CB8AC3E}">
        <p14:creationId xmlns:p14="http://schemas.microsoft.com/office/powerpoint/2010/main" val="353411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9DF162EE-A4BE-4D4C-9A3C-51FC2F765D81}"/>
              </a:ext>
            </a:extLst>
          </p:cNvPr>
          <p:cNvSpPr txBox="1">
            <a:spLocks/>
          </p:cNvSpPr>
          <p:nvPr/>
        </p:nvSpPr>
        <p:spPr>
          <a:xfrm>
            <a:off x="541552" y="4635908"/>
            <a:ext cx="2653720" cy="36933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Segoe UI" panose="020B0502040204020203" pitchFamily="34" charset="0"/>
                <a:cs typeface="Segoe UI" panose="020B0502040204020203" pitchFamily="34" charset="0"/>
              </a:rPr>
              <a:t>BOJ will acknowledge receipt within 5 business days. </a:t>
            </a:r>
          </a:p>
        </p:txBody>
      </p:sp>
      <p:sp>
        <p:nvSpPr>
          <p:cNvPr id="25" name="Text Placeholder 2">
            <a:extLst>
              <a:ext uri="{FF2B5EF4-FFF2-40B4-BE49-F238E27FC236}">
                <a16:creationId xmlns:a16="http://schemas.microsoft.com/office/drawing/2014/main" id="{72AC3065-20B0-4A63-89FA-B10AD6D1363C}"/>
              </a:ext>
            </a:extLst>
          </p:cNvPr>
          <p:cNvSpPr txBox="1">
            <a:spLocks/>
          </p:cNvSpPr>
          <p:nvPr/>
        </p:nvSpPr>
        <p:spPr>
          <a:xfrm>
            <a:off x="3440049" y="4612458"/>
            <a:ext cx="2653720" cy="126188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Segoe UI" panose="020B0502040204020203" pitchFamily="34" charset="0"/>
                <a:cs typeface="Segoe UI" panose="020B0502040204020203" pitchFamily="34" charset="0"/>
              </a:rPr>
              <a:t>Sufficiency assessment conducted within 10 days of acknowledgement</a:t>
            </a:r>
          </a:p>
          <a:p>
            <a:pPr>
              <a:lnSpc>
                <a:spcPct val="100000"/>
              </a:lnSpc>
            </a:pPr>
            <a:r>
              <a:rPr lang="en-US" sz="1200" dirty="0">
                <a:latin typeface="Segoe UI" panose="020B0502040204020203" pitchFamily="34" charset="0"/>
                <a:cs typeface="Segoe UI" panose="020B0502040204020203" pitchFamily="34" charset="0"/>
              </a:rPr>
              <a:t>Where there are gaps, feedback is provided for remediation.</a:t>
            </a:r>
          </a:p>
          <a:p>
            <a:pPr>
              <a:lnSpc>
                <a:spcPct val="100000"/>
              </a:lnSpc>
            </a:pPr>
            <a:r>
              <a:rPr lang="en-US" sz="1200" dirty="0">
                <a:latin typeface="Segoe UI" panose="020B0502040204020203" pitchFamily="34" charset="0"/>
                <a:cs typeface="Segoe UI" panose="020B0502040204020203" pitchFamily="34" charset="0"/>
              </a:rPr>
              <a:t>The process does not proceed until all information is received.</a:t>
            </a:r>
          </a:p>
        </p:txBody>
      </p:sp>
      <p:sp>
        <p:nvSpPr>
          <p:cNvPr id="37" name="Text Placeholder 2">
            <a:extLst>
              <a:ext uri="{FF2B5EF4-FFF2-40B4-BE49-F238E27FC236}">
                <a16:creationId xmlns:a16="http://schemas.microsoft.com/office/drawing/2014/main" id="{5BA86B7F-9A89-4AB5-BADE-64D7C6E5C868}"/>
              </a:ext>
            </a:extLst>
          </p:cNvPr>
          <p:cNvSpPr txBox="1">
            <a:spLocks/>
          </p:cNvSpPr>
          <p:nvPr/>
        </p:nvSpPr>
        <p:spPr>
          <a:xfrm>
            <a:off x="6354919" y="4579461"/>
            <a:ext cx="2653720" cy="20774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Segoe UI" panose="020B0502040204020203" pitchFamily="34" charset="0"/>
                <a:cs typeface="Segoe UI" panose="020B0502040204020203" pitchFamily="34" charset="0"/>
              </a:rPr>
              <a:t>Decision within 90 days of receiving all information and documentation (outlined in sufficiency letter)</a:t>
            </a:r>
          </a:p>
          <a:p>
            <a:pPr>
              <a:lnSpc>
                <a:spcPct val="100000"/>
              </a:lnSpc>
            </a:pPr>
            <a:r>
              <a:rPr lang="en-US" sz="1200" dirty="0">
                <a:latin typeface="Segoe UI" panose="020B0502040204020203" pitchFamily="34" charset="0"/>
                <a:cs typeface="Segoe UI" panose="020B0502040204020203" pitchFamily="34" charset="0"/>
              </a:rPr>
              <a:t>If approved - Fee payment notification issued</a:t>
            </a:r>
          </a:p>
          <a:p>
            <a:pPr>
              <a:lnSpc>
                <a:spcPct val="100000"/>
              </a:lnSpc>
            </a:pPr>
            <a:r>
              <a:rPr lang="en-US" sz="1200" dirty="0">
                <a:latin typeface="Segoe UI" panose="020B0502040204020203" pitchFamily="34" charset="0"/>
                <a:cs typeface="Segoe UI" panose="020B0502040204020203" pitchFamily="34" charset="0"/>
              </a:rPr>
              <a:t>If refused – Applicant has the option to request a hearing within 14 days of such notification</a:t>
            </a:r>
          </a:p>
          <a:p>
            <a:pPr>
              <a:lnSpc>
                <a:spcPct val="100000"/>
              </a:lnSpc>
            </a:pPr>
            <a:r>
              <a:rPr lang="en-US" sz="1200" dirty="0">
                <a:latin typeface="Segoe UI" panose="020B0502040204020203" pitchFamily="34" charset="0"/>
                <a:cs typeface="Segoe UI" panose="020B0502040204020203" pitchFamily="34" charset="0"/>
              </a:rPr>
              <a:t>Supervisor determines whether to uphold or overturn the decision</a:t>
            </a:r>
          </a:p>
        </p:txBody>
      </p:sp>
      <p:sp>
        <p:nvSpPr>
          <p:cNvPr id="49" name="Text Placeholder 2">
            <a:extLst>
              <a:ext uri="{FF2B5EF4-FFF2-40B4-BE49-F238E27FC236}">
                <a16:creationId xmlns:a16="http://schemas.microsoft.com/office/drawing/2014/main" id="{EB976B3E-89DE-4833-94D4-23A4F14582CA}"/>
              </a:ext>
            </a:extLst>
          </p:cNvPr>
          <p:cNvSpPr txBox="1">
            <a:spLocks/>
          </p:cNvSpPr>
          <p:nvPr/>
        </p:nvSpPr>
        <p:spPr>
          <a:xfrm>
            <a:off x="9347170" y="4612458"/>
            <a:ext cx="2653720" cy="100027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Segoe UI" panose="020B0502040204020203" pitchFamily="34" charset="0"/>
                <a:cs typeface="Segoe UI" panose="020B0502040204020203" pitchFamily="34" charset="0"/>
              </a:rPr>
              <a:t>Gazette updated with relevant details of the licensee</a:t>
            </a:r>
          </a:p>
          <a:p>
            <a:pPr>
              <a:lnSpc>
                <a:spcPct val="100000"/>
              </a:lnSpc>
            </a:pPr>
            <a:r>
              <a:rPr lang="en-US" sz="1200" dirty="0">
                <a:latin typeface="Segoe UI" panose="020B0502040204020203" pitchFamily="34" charset="0"/>
                <a:cs typeface="Segoe UI" panose="020B0502040204020203" pitchFamily="34" charset="0"/>
              </a:rPr>
              <a:t>Microcredit Registry at the Bank of Jamaica updated with licensee information.</a:t>
            </a:r>
          </a:p>
        </p:txBody>
      </p:sp>
      <p:sp>
        <p:nvSpPr>
          <p:cNvPr id="57" name="TextBox 56">
            <a:extLst>
              <a:ext uri="{FF2B5EF4-FFF2-40B4-BE49-F238E27FC236}">
                <a16:creationId xmlns:a16="http://schemas.microsoft.com/office/drawing/2014/main" id="{25264A13-2CF6-4653-9A8E-AE29B6F25F8E}"/>
              </a:ext>
            </a:extLst>
          </p:cNvPr>
          <p:cNvSpPr txBox="1"/>
          <p:nvPr/>
        </p:nvSpPr>
        <p:spPr>
          <a:xfrm>
            <a:off x="427089" y="-1846"/>
            <a:ext cx="10222073" cy="1159742"/>
          </a:xfrm>
          <a:prstGeom prst="rect">
            <a:avLst/>
          </a:prstGeom>
          <a:noFill/>
        </p:spPr>
        <p:txBody>
          <a:bodyPr wrap="square" lIns="0" tIns="0" rIns="0" bIns="0" rtlCol="0" anchor="ctr">
            <a:noAutofit/>
          </a:bodyPr>
          <a:lstStyle/>
          <a:p>
            <a:pPr>
              <a:lnSpc>
                <a:spcPts val="4000"/>
              </a:lnSpc>
            </a:pPr>
            <a:r>
              <a:rPr lang="en-US" sz="3600" b="1" dirty="0">
                <a:latin typeface="Segoe UI" panose="020B0502040204020203" pitchFamily="34" charset="0"/>
                <a:cs typeface="Segoe UI" panose="020B0502040204020203" pitchFamily="34" charset="0"/>
              </a:rPr>
              <a:t>THE LICENSING PROCESS</a:t>
            </a:r>
          </a:p>
        </p:txBody>
      </p:sp>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val="1"/>
              </a:ext>
            </a:extLst>
          </p:cNvPr>
          <p:cNvGrpSpPr/>
          <p:nvPr/>
        </p:nvGrpSpPr>
        <p:grpSpPr>
          <a:xfrm>
            <a:off x="432618" y="1116672"/>
            <a:ext cx="11310533" cy="2514602"/>
            <a:chOff x="-12700" y="2162907"/>
            <a:chExt cx="12204700" cy="2514602"/>
          </a:xfrm>
          <a:noFill/>
        </p:grpSpPr>
        <p:pic>
          <p:nvPicPr>
            <p:cNvPr id="2" name="Picture 1"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l="-104"/>
            <a:stretch/>
          </p:blipFill>
          <p:spPr>
            <a:xfrm>
              <a:off x="-12700" y="2162908"/>
              <a:ext cx="12192000" cy="2514601"/>
            </a:xfrm>
            <a:prstGeom prst="rect">
              <a:avLst/>
            </a:prstGeom>
            <a:grpFill/>
          </p:spPr>
        </p:pic>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0" y="2162907"/>
              <a:ext cx="12192000" cy="2514601"/>
            </a:xfrm>
            <a:prstGeom prst="rect">
              <a:avLst/>
            </a:prstGeom>
            <a:grp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endParaRPr lang="en-US" b="1" dirty="0">
                <a:ln/>
                <a:solidFill>
                  <a:schemeClr val="accent5">
                    <a:lumMod val="60000"/>
                    <a:lumOff val="40000"/>
                  </a:schemeClr>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val="1"/>
                </a:ext>
              </a:extLst>
            </p:cNvPr>
            <p:cNvSpPr/>
            <p:nvPr/>
          </p:nvSpPr>
          <p:spPr>
            <a:xfrm>
              <a:off x="852826" y="2694293"/>
              <a:ext cx="1431828" cy="1431827"/>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16" name="Oval 1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17" name="Oval 1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13" name="TextBox 12">
              <a:extLst>
                <a:ext uri="{FF2B5EF4-FFF2-40B4-BE49-F238E27FC236}">
                  <a16:creationId xmlns:a16="http://schemas.microsoft.com/office/drawing/2014/main" id="{DC02C732-8960-4820-B185-F087E030DAAA}"/>
                </a:ext>
              </a:extLst>
            </p:cNvPr>
            <p:cNvSpPr txBox="1"/>
            <p:nvPr/>
          </p:nvSpPr>
          <p:spPr>
            <a:xfrm>
              <a:off x="218948" y="3189004"/>
              <a:ext cx="3309182" cy="369332"/>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1">
                      <a:lumMod val="75000"/>
                    </a:schemeClr>
                  </a:solidFill>
                  <a:latin typeface="+mj-lt"/>
                </a:rPr>
                <a:t>ACKNOWLEDGEMENT</a:t>
              </a: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val="1"/>
                </a:ext>
              </a:extLst>
            </p:cNvPr>
            <p:cNvSpPr/>
            <p:nvPr/>
          </p:nvSpPr>
          <p:spPr>
            <a:xfrm>
              <a:off x="3845077" y="2719313"/>
              <a:ext cx="1431828" cy="1431826"/>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31" name="Oval 3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32" name="Oval 3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28" name="TextBox 27">
              <a:extLst>
                <a:ext uri="{FF2B5EF4-FFF2-40B4-BE49-F238E27FC236}">
                  <a16:creationId xmlns:a16="http://schemas.microsoft.com/office/drawing/2014/main" id="{1CC8C601-FB40-4573-87B3-B1126A610542}"/>
                </a:ext>
              </a:extLst>
            </p:cNvPr>
            <p:cNvSpPr txBox="1"/>
            <p:nvPr/>
          </p:nvSpPr>
          <p:spPr>
            <a:xfrm>
              <a:off x="3652435" y="3189005"/>
              <a:ext cx="2643027"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1">
                      <a:lumMod val="75000"/>
                    </a:schemeClr>
                  </a:solidFill>
                  <a:latin typeface="+mj-lt"/>
                </a:rPr>
                <a:t>SUFFICIENCY</a:t>
              </a:r>
            </a:p>
          </p:txBody>
        </p:sp>
        <p:sp>
          <p:nvSpPr>
            <p:cNvPr id="41" name="Oval 40">
              <a:extLst>
                <a:ext uri="{FF2B5EF4-FFF2-40B4-BE49-F238E27FC236}">
                  <a16:creationId xmlns:a16="http://schemas.microsoft.com/office/drawing/2014/main" id="{9AA6EBCD-B27A-4FC4-87A8-ED6638C5545A}"/>
                </a:ext>
              </a:extLst>
            </p:cNvPr>
            <p:cNvSpPr/>
            <p:nvPr/>
          </p:nvSpPr>
          <p:spPr>
            <a:xfrm>
              <a:off x="6798890" y="2719313"/>
              <a:ext cx="1431828" cy="1431826"/>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2" name="Arc 41">
              <a:extLst>
                <a:ext uri="{FF2B5EF4-FFF2-40B4-BE49-F238E27FC236}">
                  <a16:creationId xmlns:a16="http://schemas.microsoft.com/office/drawing/2014/main" id="{63F2913C-4436-40AC-9048-54405BD23C0C}"/>
                </a:ext>
                <a:ext uri="{C183D7F6-B498-43B3-948B-1728B52AA6E4}">
                  <adec:decorative xmlns:adec="http://schemas.microsoft.com/office/drawing/2017/decorative" val="1"/>
                </a:ext>
              </a:extLst>
            </p:cNvPr>
            <p:cNvSpPr/>
            <p:nvPr/>
          </p:nvSpPr>
          <p:spPr>
            <a:xfrm>
              <a:off x="6798890" y="2719313"/>
              <a:ext cx="1431827" cy="1431826"/>
            </a:xfrm>
            <a:prstGeom prst="arc">
              <a:avLst>
                <a:gd name="adj1" fmla="val 16200000"/>
                <a:gd name="adj2" fmla="val 755116"/>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3" name="Oval 42">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4" name="Oval 43">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40" name="TextBox 39">
              <a:extLst>
                <a:ext uri="{FF2B5EF4-FFF2-40B4-BE49-F238E27FC236}">
                  <a16:creationId xmlns:a16="http://schemas.microsoft.com/office/drawing/2014/main" id="{5C436978-7B84-4F27-8A32-574050B29AD0}"/>
                </a:ext>
              </a:extLst>
            </p:cNvPr>
            <p:cNvSpPr txBox="1"/>
            <p:nvPr/>
          </p:nvSpPr>
          <p:spPr>
            <a:xfrm>
              <a:off x="6917192" y="3189005"/>
              <a:ext cx="1963244"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1">
                      <a:lumMod val="75000"/>
                    </a:schemeClr>
                  </a:solidFill>
                  <a:latin typeface="+mj-lt"/>
                </a:rPr>
                <a:t>DECISION</a:t>
              </a:r>
            </a:p>
          </p:txBody>
        </p:sp>
        <p:grpSp>
          <p:nvGrpSpPr>
            <p:cNvPr id="46" name="Group 45">
              <a:extLst>
                <a:ext uri="{FF2B5EF4-FFF2-40B4-BE49-F238E27FC236}">
                  <a16:creationId xmlns:a16="http://schemas.microsoft.com/office/drawing/2014/main" id="{65E89B9B-4C47-402B-9C75-47765E1F7593}"/>
                </a:ext>
              </a:extLst>
            </p:cNvPr>
            <p:cNvGrpSpPr/>
            <p:nvPr/>
          </p:nvGrpSpPr>
          <p:grpSpPr>
            <a:xfrm>
              <a:off x="9579276" y="2706779"/>
              <a:ext cx="2016865" cy="1456895"/>
              <a:chOff x="6875957" y="2677815"/>
              <a:chExt cx="2016865" cy="1456895"/>
            </a:xfrm>
            <a:grpFill/>
          </p:grpSpPr>
          <p:grpSp>
            <p:nvGrpSpPr>
              <p:cNvPr id="51" name="Group 50">
                <a:extLst>
                  <a:ext uri="{FF2B5EF4-FFF2-40B4-BE49-F238E27FC236}">
                    <a16:creationId xmlns:a16="http://schemas.microsoft.com/office/drawing/2014/main" id="{02C4BAC1-CFE0-4BB6-AB1E-3D97B9D3C37C}"/>
                  </a:ext>
                </a:extLst>
              </p:cNvPr>
              <p:cNvGrpSpPr/>
              <p:nvPr/>
            </p:nvGrpSpPr>
            <p:grpSpPr>
              <a:xfrm>
                <a:off x="7168469" y="2677815"/>
                <a:ext cx="1431828" cy="1456895"/>
                <a:chOff x="7168469" y="2677815"/>
                <a:chExt cx="1431828" cy="1456895"/>
              </a:xfrm>
              <a:grpFill/>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val="1"/>
                    </a:ext>
                  </a:extLst>
                </p:cNvPr>
                <p:cNvSpPr/>
                <p:nvPr/>
              </p:nvSpPr>
              <p:spPr>
                <a:xfrm>
                  <a:off x="7168469" y="2702884"/>
                  <a:ext cx="1431828" cy="1431826"/>
                </a:xfrm>
                <a:prstGeom prst="ellips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54" name="Arc 53">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55" name="Oval 54">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56" name="Oval 55">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grpSp>
          <p:sp>
            <p:nvSpPr>
              <p:cNvPr id="52" name="TextBox 51">
                <a:extLst>
                  <a:ext uri="{FF2B5EF4-FFF2-40B4-BE49-F238E27FC236}">
                    <a16:creationId xmlns:a16="http://schemas.microsoft.com/office/drawing/2014/main" id="{38F4B3FC-E555-4F37-BC12-4940EF773A7E}"/>
                  </a:ext>
                </a:extLst>
              </p:cNvPr>
              <p:cNvSpPr txBox="1"/>
              <p:nvPr/>
            </p:nvSpPr>
            <p:spPr>
              <a:xfrm>
                <a:off x="6875957" y="3160041"/>
                <a:ext cx="2016865" cy="492443"/>
              </a:xfrm>
              <a:prstGeom prst="rect">
                <a:avLst/>
              </a:prstGeom>
              <a:grpFill/>
            </p:spPr>
            <p:txBody>
              <a:bodyPr wrap="none" lIns="0" tIns="0" rIns="0" bIns="0" rtlCol="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1">
                        <a:lumMod val="75000"/>
                      </a:schemeClr>
                    </a:solidFill>
                    <a:latin typeface="+mj-lt"/>
                  </a:rPr>
                  <a:t>REGISTRY</a:t>
                </a:r>
              </a:p>
            </p:txBody>
          </p:sp>
        </p:grpSp>
        <p:sp>
          <p:nvSpPr>
            <p:cNvPr id="64" name="Arc 63">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sp>
          <p:nvSpPr>
            <p:cNvPr id="66" name="Arc 65">
              <a:extLst>
                <a:ext uri="{FF2B5EF4-FFF2-40B4-BE49-F238E27FC236}">
                  <a16:creationId xmlns:a16="http://schemas.microsoft.com/office/drawing/2014/main" id="{45B3FF71-3684-4143-BA68-D4583307C956}"/>
                </a:ext>
              </a:extLst>
            </p:cNvPr>
            <p:cNvSpPr/>
            <p:nvPr/>
          </p:nvSpPr>
          <p:spPr>
            <a:xfrm>
              <a:off x="852826" y="2694293"/>
              <a:ext cx="1431827" cy="1431826"/>
            </a:xfrm>
            <a:prstGeom prst="arc">
              <a:avLst>
                <a:gd name="adj1" fmla="val 16200000"/>
                <a:gd name="adj2" fmla="val 3850353"/>
              </a:avLst>
            </a:prstGeom>
            <a:grpFill/>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5">
                    <a:lumMod val="60000"/>
                    <a:lumOff val="40000"/>
                  </a:schemeClr>
                </a:solidFill>
              </a:endParaRPr>
            </a:p>
          </p:txBody>
        </p:sp>
      </p:grpSp>
      <p:sp>
        <p:nvSpPr>
          <p:cNvPr id="45" name="TextBox 44">
            <a:extLst>
              <a:ext uri="{FF2B5EF4-FFF2-40B4-BE49-F238E27FC236}">
                <a16:creationId xmlns:a16="http://schemas.microsoft.com/office/drawing/2014/main" id="{39929E06-4AB9-4598-A963-82CCC18A3FF2}"/>
              </a:ext>
            </a:extLst>
          </p:cNvPr>
          <p:cNvSpPr txBox="1"/>
          <p:nvPr/>
        </p:nvSpPr>
        <p:spPr>
          <a:xfrm>
            <a:off x="541552" y="3911378"/>
            <a:ext cx="2020105"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1. Acknowledge Receipt</a:t>
            </a:r>
          </a:p>
        </p:txBody>
      </p:sp>
      <p:sp>
        <p:nvSpPr>
          <p:cNvPr id="47" name="TextBox 46">
            <a:extLst>
              <a:ext uri="{FF2B5EF4-FFF2-40B4-BE49-F238E27FC236}">
                <a16:creationId xmlns:a16="http://schemas.microsoft.com/office/drawing/2014/main" id="{AB0754C1-4097-4CDA-B3CB-7304331CBBB9}"/>
              </a:ext>
            </a:extLst>
          </p:cNvPr>
          <p:cNvSpPr txBox="1"/>
          <p:nvPr/>
        </p:nvSpPr>
        <p:spPr>
          <a:xfrm>
            <a:off x="3997542" y="3916789"/>
            <a:ext cx="1126912"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2. Sufficiency</a:t>
            </a:r>
          </a:p>
        </p:txBody>
      </p:sp>
      <p:sp>
        <p:nvSpPr>
          <p:cNvPr id="58" name="TextBox 57">
            <a:extLst>
              <a:ext uri="{FF2B5EF4-FFF2-40B4-BE49-F238E27FC236}">
                <a16:creationId xmlns:a16="http://schemas.microsoft.com/office/drawing/2014/main" id="{54005B0B-E5FC-472B-962B-C2258039F3B2}"/>
              </a:ext>
            </a:extLst>
          </p:cNvPr>
          <p:cNvSpPr txBox="1"/>
          <p:nvPr/>
        </p:nvSpPr>
        <p:spPr>
          <a:xfrm>
            <a:off x="7115893" y="3916789"/>
            <a:ext cx="916918"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3. Decision</a:t>
            </a:r>
          </a:p>
        </p:txBody>
      </p:sp>
      <p:sp>
        <p:nvSpPr>
          <p:cNvPr id="59" name="TextBox 58">
            <a:extLst>
              <a:ext uri="{FF2B5EF4-FFF2-40B4-BE49-F238E27FC236}">
                <a16:creationId xmlns:a16="http://schemas.microsoft.com/office/drawing/2014/main" id="{F7B6FBDF-4663-4A5D-A2B3-B90DCEBBA233}"/>
              </a:ext>
            </a:extLst>
          </p:cNvPr>
          <p:cNvSpPr txBox="1"/>
          <p:nvPr/>
        </p:nvSpPr>
        <p:spPr>
          <a:xfrm>
            <a:off x="9230930" y="3916789"/>
            <a:ext cx="2713563" cy="215444"/>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4. Gazette and Registry updated</a:t>
            </a:r>
          </a:p>
        </p:txBody>
      </p:sp>
      <p:cxnSp>
        <p:nvCxnSpPr>
          <p:cNvPr id="60" name="Straight Connector 5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46069" y="4340982"/>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338320" y="4340983"/>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351676" y="4340983"/>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365031" y="4340983"/>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1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25264A13-2CF6-4653-9A8E-AE29B6F25F8E}"/>
              </a:ext>
            </a:extLst>
          </p:cNvPr>
          <p:cNvSpPr txBox="1"/>
          <p:nvPr/>
        </p:nvSpPr>
        <p:spPr>
          <a:xfrm>
            <a:off x="818974" y="0"/>
            <a:ext cx="10222073" cy="1159742"/>
          </a:xfrm>
          <a:prstGeom prst="rect">
            <a:avLst/>
          </a:prstGeom>
          <a:noFill/>
        </p:spPr>
        <p:txBody>
          <a:bodyPr wrap="square" lIns="0" tIns="0" rIns="0" bIns="0" rtlCol="0" anchor="ctr">
            <a:noAutofit/>
          </a:bodyPr>
          <a:lstStyle/>
          <a:p>
            <a:pPr algn="ctr">
              <a:lnSpc>
                <a:spcPts val="4000"/>
              </a:lnSpc>
            </a:pPr>
            <a:r>
              <a:rPr lang="en-US" sz="3600" b="1" dirty="0">
                <a:latin typeface="Segoe UI" panose="020B0502040204020203" pitchFamily="34" charset="0"/>
                <a:cs typeface="Segoe UI" panose="020B0502040204020203" pitchFamily="34" charset="0"/>
              </a:rPr>
              <a:t>THE FIT AND PROPER PROCESS</a:t>
            </a:r>
          </a:p>
        </p:txBody>
      </p:sp>
      <p:sp>
        <p:nvSpPr>
          <p:cNvPr id="45" name="TextBox 44">
            <a:extLst>
              <a:ext uri="{FF2B5EF4-FFF2-40B4-BE49-F238E27FC236}">
                <a16:creationId xmlns:a16="http://schemas.microsoft.com/office/drawing/2014/main" id="{39929E06-4AB9-4598-A963-82CCC18A3FF2}"/>
              </a:ext>
            </a:extLst>
          </p:cNvPr>
          <p:cNvSpPr txBox="1"/>
          <p:nvPr/>
        </p:nvSpPr>
        <p:spPr>
          <a:xfrm>
            <a:off x="3028675" y="5483472"/>
            <a:ext cx="6449138" cy="215444"/>
          </a:xfrm>
          <a:prstGeom prst="rect">
            <a:avLst/>
          </a:prstGeom>
          <a:noFill/>
        </p:spPr>
        <p:txBody>
          <a:bodyPr wrap="none" lIns="0" tIns="0" rIns="0" bIns="0" rtlCol="0">
            <a:spAutoFit/>
          </a:bodyPr>
          <a:lstStyle/>
          <a:p>
            <a:pPr algn="ctr"/>
            <a:r>
              <a:rPr lang="en-US" sz="1400" dirty="0">
                <a:latin typeface="Segoe UI" panose="020B0502040204020203" pitchFamily="34" charset="0"/>
                <a:cs typeface="Segoe UI" panose="020B0502040204020203" pitchFamily="34" charset="0"/>
              </a:rPr>
              <a:t>See presentation entitled “</a:t>
            </a:r>
            <a:r>
              <a:rPr lang="en-US" sz="1400" i="1" dirty="0">
                <a:latin typeface="Segoe UI" panose="020B0502040204020203" pitchFamily="34" charset="0"/>
                <a:cs typeface="Segoe UI" panose="020B0502040204020203" pitchFamily="34" charset="0"/>
              </a:rPr>
              <a:t>Completing the Fit and Proper Personal Questionnaire</a:t>
            </a:r>
            <a:r>
              <a:rPr lang="en-US" sz="1400" dirty="0">
                <a:latin typeface="Segoe UI" panose="020B0502040204020203" pitchFamily="34" charset="0"/>
                <a:cs typeface="Segoe UI" panose="020B0502040204020203" pitchFamily="34" charset="0"/>
              </a:rPr>
              <a:t>”</a:t>
            </a:r>
          </a:p>
        </p:txBody>
      </p:sp>
      <p:graphicFrame>
        <p:nvGraphicFramePr>
          <p:cNvPr id="4" name="Diagram 3"/>
          <p:cNvGraphicFramePr/>
          <p:nvPr>
            <p:extLst>
              <p:ext uri="{D42A27DB-BD31-4B8C-83A1-F6EECF244321}">
                <p14:modId xmlns:p14="http://schemas.microsoft.com/office/powerpoint/2010/main" val="4120767700"/>
              </p:ext>
            </p:extLst>
          </p:nvPr>
        </p:nvGraphicFramePr>
        <p:xfrm>
          <a:off x="283297" y="1159084"/>
          <a:ext cx="11625405" cy="2988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33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COMPLETE THE MICROCREDIT LICENSING APPLICATION FORM</a:t>
            </a:r>
          </a:p>
        </p:txBody>
      </p:sp>
    </p:spTree>
    <p:extLst>
      <p:ext uri="{BB962C8B-B14F-4D97-AF65-F5344CB8AC3E}">
        <p14:creationId xmlns:p14="http://schemas.microsoft.com/office/powerpoint/2010/main" val="62972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Instructions</a:t>
            </a:r>
          </a:p>
        </p:txBody>
      </p:sp>
      <p:sp>
        <p:nvSpPr>
          <p:cNvPr id="3" name="Content Placeholder 2"/>
          <p:cNvSpPr>
            <a:spLocks noGrp="1"/>
          </p:cNvSpPr>
          <p:nvPr>
            <p:ph idx="1"/>
          </p:nvPr>
        </p:nvSpPr>
        <p:spPr>
          <a:xfrm>
            <a:off x="3869268" y="775504"/>
            <a:ext cx="7315200" cy="5209244"/>
          </a:xfrm>
        </p:spPr>
        <p:txBody>
          <a:bodyPr anchor="t">
            <a:normAutofit fontScale="77500" lnSpcReduction="20000"/>
          </a:bodyPr>
          <a:lstStyle/>
          <a:p>
            <a:pPr marL="457200" indent="-457200">
              <a:buFont typeface="+mj-lt"/>
              <a:buAutoNum type="arabicPeriod"/>
            </a:pPr>
            <a:r>
              <a:rPr lang="en-US" dirty="0"/>
              <a:t>Download and fill out the form on a computer. (Applications are not to be hand written)</a:t>
            </a:r>
          </a:p>
          <a:p>
            <a:pPr marL="457200" lvl="0" indent="-457200">
              <a:buFont typeface="+mj-lt"/>
              <a:buAutoNum type="arabicPeriod"/>
            </a:pPr>
            <a:r>
              <a:rPr lang="en-US" dirty="0"/>
              <a:t>Answer all questions on the form unless instructed otherwise. </a:t>
            </a:r>
          </a:p>
          <a:p>
            <a:pPr marL="457200" lvl="0" indent="-457200">
              <a:spcAft>
                <a:spcPts val="600"/>
              </a:spcAft>
              <a:buFont typeface="+mj-lt"/>
              <a:buAutoNum type="arabicPeriod"/>
            </a:pPr>
            <a:r>
              <a:rPr lang="en-US" dirty="0"/>
              <a:t> If a question does not apply, indicate “Not Applicable” in the space provided.</a:t>
            </a:r>
          </a:p>
          <a:p>
            <a:pPr marL="457200" indent="-457200">
              <a:spcAft>
                <a:spcPts val="600"/>
              </a:spcAft>
              <a:buFont typeface="+mj-lt"/>
              <a:buAutoNum type="arabicPeriod"/>
            </a:pPr>
            <a:r>
              <a:rPr lang="en-US" dirty="0"/>
              <a:t>Provide evidence or supporting documentation for your responses, as much as  possible.</a:t>
            </a:r>
          </a:p>
          <a:p>
            <a:pPr marL="457200" indent="-457200">
              <a:buFont typeface="+mj-lt"/>
              <a:buAutoNum type="arabicPeriod"/>
            </a:pPr>
            <a:r>
              <a:rPr lang="en-US" dirty="0"/>
              <a:t>Applicants may use additional sheet(s) of paper where space constraints do not allow for a fulsome response to a question on the application form. Where additional sheets are used, observe the following: </a:t>
            </a:r>
          </a:p>
          <a:p>
            <a:pPr marL="914400" indent="-457200">
              <a:buNone/>
            </a:pPr>
            <a:r>
              <a:rPr lang="en-US" dirty="0"/>
              <a:t>	i) each  additional sheet to be signed by the signatories to the application form;</a:t>
            </a:r>
          </a:p>
          <a:p>
            <a:pPr marL="457200" indent="0">
              <a:buNone/>
            </a:pPr>
            <a:r>
              <a:rPr lang="en-US" dirty="0"/>
              <a:t>	ii) each  additional sheet is to be dated;</a:t>
            </a:r>
          </a:p>
          <a:p>
            <a:pPr marL="457200" indent="0">
              <a:buNone/>
            </a:pPr>
            <a:r>
              <a:rPr lang="en-US" dirty="0"/>
              <a:t>	iii) each additional sheet/page should contain the following statement:</a:t>
            </a:r>
          </a:p>
          <a:p>
            <a:pPr marL="457200" indent="0" algn="ctr">
              <a:buNone/>
            </a:pPr>
            <a:r>
              <a:rPr lang="en-US" b="1" dirty="0"/>
              <a:t>This page forms part of and is to be read as one with the application</a:t>
            </a:r>
          </a:p>
          <a:p>
            <a:pPr marL="457200" indent="0">
              <a:buNone/>
            </a:pPr>
            <a:r>
              <a:rPr lang="en-US" dirty="0"/>
              <a:t>	iv) the relevant question (to which the additional sheet relates)  should 	make reference to the addendum/page annexed.</a:t>
            </a:r>
          </a:p>
          <a:p>
            <a:pPr marL="457200" lvl="0" indent="-457200">
              <a:spcAft>
                <a:spcPts val="600"/>
              </a:spcAft>
              <a:buFont typeface="+mj-lt"/>
              <a:buAutoNum type="arabicPeriod" startAt="6"/>
            </a:pPr>
            <a:r>
              <a:rPr lang="en-US" dirty="0"/>
              <a:t>Each page of the application must be signed and dated.</a:t>
            </a:r>
          </a:p>
          <a:p>
            <a:pPr marL="457200" indent="-457200">
              <a:buFont typeface="+mj-lt"/>
              <a:buAutoNum type="arabicPeriod" startAt="6"/>
            </a:pPr>
            <a:r>
              <a:rPr lang="en-US" dirty="0"/>
              <a:t>The application must also be accompanied by a cover letter.</a:t>
            </a:r>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5206316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3004</TotalTime>
  <Words>4515</Words>
  <Application>Microsoft Office PowerPoint</Application>
  <PresentationFormat>Widescreen</PresentationFormat>
  <Paragraphs>490</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Corbel</vt:lpstr>
      <vt:lpstr>Courier New</vt:lpstr>
      <vt:lpstr>Segoe UI</vt:lpstr>
      <vt:lpstr>Tahoma</vt:lpstr>
      <vt:lpstr>Wingdings</vt:lpstr>
      <vt:lpstr>Wingdings 2</vt:lpstr>
      <vt:lpstr>Frame</vt:lpstr>
      <vt:lpstr>Microcredit Licensing:  - Application and Licensing process  - Completing the application form</vt:lpstr>
      <vt:lpstr>DISCLAIMER  This presentation is for information purposes. It does not and is not intended to constitute professional legal  advice nor does it seek to be an exhaustive statement of the law. You should obtain professional legal advice on any particular matter in or arising from the presentation which concerns you.  </vt:lpstr>
      <vt:lpstr>OUTLINE</vt:lpstr>
      <vt:lpstr>The Microcredit Application and Licensing Process</vt:lpstr>
      <vt:lpstr>PowerPoint Presentation</vt:lpstr>
      <vt:lpstr>PowerPoint Presentation</vt:lpstr>
      <vt:lpstr>PowerPoint Presentation</vt:lpstr>
      <vt:lpstr>HOW TO COMPLETE THE MICROCREDIT LICENSING APPLICATION FORM</vt:lpstr>
      <vt:lpstr>General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Attachments</vt:lpstr>
      <vt:lpstr>Declaration</vt:lpstr>
      <vt:lpstr>Submitting the Application Package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Microcredit Licensing:  - Application and Licensing process  - Completing the application form</dc:title>
  <dc:creator>Jacqueline Shaw</dc:creator>
  <cp:lastModifiedBy>Janice Smith</cp:lastModifiedBy>
  <cp:revision>15</cp:revision>
  <cp:lastPrinted>2026-03-23T21:32:33Z</cp:lastPrinted>
  <dcterms:created xsi:type="dcterms:W3CDTF">2022-02-25T16:41:10Z</dcterms:created>
  <dcterms:modified xsi:type="dcterms:W3CDTF">2026-03-25T21:09:18Z</dcterms:modified>
</cp:coreProperties>
</file>