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32"/>
  </p:notesMasterIdLst>
  <p:handoutMasterIdLst>
    <p:handoutMasterId r:id="rId33"/>
  </p:handoutMasterIdLst>
  <p:sldIdLst>
    <p:sldId id="256" r:id="rId5"/>
    <p:sldId id="276" r:id="rId6"/>
    <p:sldId id="296" r:id="rId7"/>
    <p:sldId id="321" r:id="rId8"/>
    <p:sldId id="291" r:id="rId9"/>
    <p:sldId id="314" r:id="rId10"/>
    <p:sldId id="292" r:id="rId11"/>
    <p:sldId id="300" r:id="rId12"/>
    <p:sldId id="301" r:id="rId13"/>
    <p:sldId id="302" r:id="rId14"/>
    <p:sldId id="303" r:id="rId15"/>
    <p:sldId id="304" r:id="rId16"/>
    <p:sldId id="323" r:id="rId17"/>
    <p:sldId id="305" r:id="rId18"/>
    <p:sldId id="306" r:id="rId19"/>
    <p:sldId id="307" r:id="rId20"/>
    <p:sldId id="316" r:id="rId21"/>
    <p:sldId id="308" r:id="rId22"/>
    <p:sldId id="309" r:id="rId23"/>
    <p:sldId id="310" r:id="rId24"/>
    <p:sldId id="318" r:id="rId25"/>
    <p:sldId id="324" r:id="rId26"/>
    <p:sldId id="295" r:id="rId27"/>
    <p:sldId id="322" r:id="rId28"/>
    <p:sldId id="327" r:id="rId29"/>
    <p:sldId id="325" r:id="rId30"/>
    <p:sldId id="297" r:id="rId3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28" userDrawn="1">
          <p15:clr>
            <a:srgbClr val="A4A3A4"/>
          </p15:clr>
        </p15:guide>
        <p15:guide id="2" pos="3864" userDrawn="1">
          <p15:clr>
            <a:srgbClr val="A4A3A4"/>
          </p15:clr>
        </p15:guide>
        <p15:guide id="3" pos="7512" userDrawn="1">
          <p15:clr>
            <a:srgbClr val="A4A3A4"/>
          </p15:clr>
        </p15:guide>
        <p15:guide id="4" pos="144" userDrawn="1">
          <p15:clr>
            <a:srgbClr val="A4A3A4"/>
          </p15:clr>
        </p15:guide>
        <p15:guide id="5" orient="horz" pos="624" userDrawn="1">
          <p15:clr>
            <a:srgbClr val="A4A3A4"/>
          </p15:clr>
        </p15:guide>
        <p15:guide id="6" orient="horz" pos="405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5C86"/>
    <a:srgbClr val="0062A9"/>
    <a:srgbClr val="045D8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84807" autoAdjust="0"/>
  </p:normalViewPr>
  <p:slideViewPr>
    <p:cSldViewPr snapToGrid="0" showGuides="1">
      <p:cViewPr varScale="1">
        <p:scale>
          <a:sx n="52" d="100"/>
          <a:sy n="52" d="100"/>
        </p:scale>
        <p:origin x="1410" y="90"/>
      </p:cViewPr>
      <p:guideLst>
        <p:guide orient="horz" pos="2328"/>
        <p:guide pos="3864"/>
        <p:guide pos="7512"/>
        <p:guide pos="144"/>
        <p:guide orient="horz" pos="624"/>
        <p:guide orient="horz" pos="4056"/>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5E4D2A-8165-4EAB-BA1A-032FF84A7DCA}" type="doc">
      <dgm:prSet loTypeId="urn:microsoft.com/office/officeart/2011/layout/CircleProcess" loCatId="process" qsTypeId="urn:microsoft.com/office/officeart/2005/8/quickstyle/simple3" qsCatId="simple" csTypeId="urn:microsoft.com/office/officeart/2005/8/colors/accent5_4" csCatId="accent5" phldr="1"/>
      <dgm:spPr/>
      <dgm:t>
        <a:bodyPr/>
        <a:lstStyle/>
        <a:p>
          <a:endParaRPr lang="en-US"/>
        </a:p>
      </dgm:t>
    </dgm:pt>
    <dgm:pt modelId="{E6D19C44-DCA9-4D8C-96AE-DA9FBD59C724}">
      <dgm:prSet phldrT="[Text]"/>
      <dgm:spPr/>
      <dgm:t>
        <a:bodyPr/>
        <a:lstStyle/>
        <a:p>
          <a:r>
            <a:rPr lang="en-US" b="1" dirty="0"/>
            <a:t>SUBMISSION</a:t>
          </a:r>
        </a:p>
      </dgm:t>
    </dgm:pt>
    <dgm:pt modelId="{6BA8D5C4-8122-40F6-81DD-64558DDCF8FF}" type="parTrans" cxnId="{B71D48C6-21EF-47B9-9F43-7ADA64C8157D}">
      <dgm:prSet/>
      <dgm:spPr/>
      <dgm:t>
        <a:bodyPr/>
        <a:lstStyle/>
        <a:p>
          <a:endParaRPr lang="en-US"/>
        </a:p>
      </dgm:t>
    </dgm:pt>
    <dgm:pt modelId="{B5A71C9D-77BB-4A47-9441-6FD354776ED8}" type="sibTrans" cxnId="{B71D48C6-21EF-47B9-9F43-7ADA64C8157D}">
      <dgm:prSet/>
      <dgm:spPr/>
      <dgm:t>
        <a:bodyPr/>
        <a:lstStyle/>
        <a:p>
          <a:endParaRPr lang="en-US"/>
        </a:p>
      </dgm:t>
    </dgm:pt>
    <dgm:pt modelId="{B75E69F3-C745-4F84-9BF8-785C9D3E8B97}">
      <dgm:prSet phldrT="[Text]"/>
      <dgm:spPr/>
      <dgm:t>
        <a:bodyPr/>
        <a:lstStyle/>
        <a:p>
          <a:r>
            <a:rPr lang="en-US" b="1" dirty="0"/>
            <a:t>ASSESSMENT</a:t>
          </a:r>
        </a:p>
      </dgm:t>
    </dgm:pt>
    <dgm:pt modelId="{C2760CFD-9EB4-452F-8EC7-C24382F8F38F}" type="parTrans" cxnId="{4C7AD18F-7F6C-4D9E-8DB0-DB2A8E668F3A}">
      <dgm:prSet/>
      <dgm:spPr/>
      <dgm:t>
        <a:bodyPr/>
        <a:lstStyle/>
        <a:p>
          <a:endParaRPr lang="en-US"/>
        </a:p>
      </dgm:t>
    </dgm:pt>
    <dgm:pt modelId="{2EF65724-8669-4142-9E9A-3A83ED42F78B}" type="sibTrans" cxnId="{4C7AD18F-7F6C-4D9E-8DB0-DB2A8E668F3A}">
      <dgm:prSet/>
      <dgm:spPr/>
      <dgm:t>
        <a:bodyPr/>
        <a:lstStyle/>
        <a:p>
          <a:endParaRPr lang="en-US"/>
        </a:p>
      </dgm:t>
    </dgm:pt>
    <dgm:pt modelId="{9037ACD5-E90F-454E-967A-A4B672DE4C8F}">
      <dgm:prSet phldrT="[Text]"/>
      <dgm:spPr/>
      <dgm:t>
        <a:bodyPr/>
        <a:lstStyle/>
        <a:p>
          <a:r>
            <a:rPr lang="en-US" b="1" dirty="0"/>
            <a:t>DECISION</a:t>
          </a:r>
        </a:p>
      </dgm:t>
    </dgm:pt>
    <dgm:pt modelId="{FC90C6BE-2E05-4BCB-A43B-CA6621BF9D44}" type="parTrans" cxnId="{9E071A39-E4D3-4FF6-8D05-4C28636B3F93}">
      <dgm:prSet/>
      <dgm:spPr/>
      <dgm:t>
        <a:bodyPr/>
        <a:lstStyle/>
        <a:p>
          <a:endParaRPr lang="en-US"/>
        </a:p>
      </dgm:t>
    </dgm:pt>
    <dgm:pt modelId="{83EDD3E2-CEEA-4458-878E-911B245D9DFE}" type="sibTrans" cxnId="{9E071A39-E4D3-4FF6-8D05-4C28636B3F93}">
      <dgm:prSet/>
      <dgm:spPr/>
      <dgm:t>
        <a:bodyPr/>
        <a:lstStyle/>
        <a:p>
          <a:endParaRPr lang="en-US"/>
        </a:p>
      </dgm:t>
    </dgm:pt>
    <dgm:pt modelId="{D77419B0-0D8F-4D0C-B74A-6D8F37741FD7}" type="pres">
      <dgm:prSet presAssocID="{505E4D2A-8165-4EAB-BA1A-032FF84A7DCA}" presName="Name0" presStyleCnt="0">
        <dgm:presLayoutVars>
          <dgm:chMax val="11"/>
          <dgm:chPref val="11"/>
          <dgm:dir/>
          <dgm:resizeHandles/>
        </dgm:presLayoutVars>
      </dgm:prSet>
      <dgm:spPr/>
    </dgm:pt>
    <dgm:pt modelId="{009F8A1C-1D7B-4A96-870A-7CC6B133F46C}" type="pres">
      <dgm:prSet presAssocID="{9037ACD5-E90F-454E-967A-A4B672DE4C8F}" presName="Accent3" presStyleCnt="0"/>
      <dgm:spPr/>
    </dgm:pt>
    <dgm:pt modelId="{CFB7EBED-23B9-4BD7-9A7D-5F35C54557E4}" type="pres">
      <dgm:prSet presAssocID="{9037ACD5-E90F-454E-967A-A4B672DE4C8F}" presName="Accent" presStyleLbl="node1" presStyleIdx="0" presStyleCnt="3"/>
      <dgm:spPr/>
    </dgm:pt>
    <dgm:pt modelId="{5D42B3FE-0806-497C-ADD8-34DFDDD6CBDF}" type="pres">
      <dgm:prSet presAssocID="{9037ACD5-E90F-454E-967A-A4B672DE4C8F}" presName="ParentBackground3" presStyleCnt="0"/>
      <dgm:spPr/>
    </dgm:pt>
    <dgm:pt modelId="{02E91F72-9F7F-4A6B-B03D-45BDAF6EED40}" type="pres">
      <dgm:prSet presAssocID="{9037ACD5-E90F-454E-967A-A4B672DE4C8F}" presName="ParentBackground" presStyleLbl="fgAcc1" presStyleIdx="0" presStyleCnt="3"/>
      <dgm:spPr/>
    </dgm:pt>
    <dgm:pt modelId="{49E06335-B7E6-4C92-A0A7-AB7B878808F1}" type="pres">
      <dgm:prSet presAssocID="{9037ACD5-E90F-454E-967A-A4B672DE4C8F}" presName="Parent3" presStyleLbl="revTx" presStyleIdx="0" presStyleCnt="0">
        <dgm:presLayoutVars>
          <dgm:chMax val="1"/>
          <dgm:chPref val="1"/>
          <dgm:bulletEnabled val="1"/>
        </dgm:presLayoutVars>
      </dgm:prSet>
      <dgm:spPr/>
    </dgm:pt>
    <dgm:pt modelId="{32D0A8E8-FAD7-44CF-ACAC-B80177A71F96}" type="pres">
      <dgm:prSet presAssocID="{B75E69F3-C745-4F84-9BF8-785C9D3E8B97}" presName="Accent2" presStyleCnt="0"/>
      <dgm:spPr/>
    </dgm:pt>
    <dgm:pt modelId="{E72ADE44-A1C2-4F0C-9735-06A95B410DED}" type="pres">
      <dgm:prSet presAssocID="{B75E69F3-C745-4F84-9BF8-785C9D3E8B97}" presName="Accent" presStyleLbl="node1" presStyleIdx="1" presStyleCnt="3"/>
      <dgm:spPr/>
    </dgm:pt>
    <dgm:pt modelId="{37C6C45D-00BA-459B-9145-327848F3809C}" type="pres">
      <dgm:prSet presAssocID="{B75E69F3-C745-4F84-9BF8-785C9D3E8B97}" presName="ParentBackground2" presStyleCnt="0"/>
      <dgm:spPr/>
    </dgm:pt>
    <dgm:pt modelId="{A42049AE-6861-40FD-AC99-953123FB44DD}" type="pres">
      <dgm:prSet presAssocID="{B75E69F3-C745-4F84-9BF8-785C9D3E8B97}" presName="ParentBackground" presStyleLbl="fgAcc1" presStyleIdx="1" presStyleCnt="3"/>
      <dgm:spPr/>
    </dgm:pt>
    <dgm:pt modelId="{CCB158F5-2624-4196-AD3E-F3A350E2E6CA}" type="pres">
      <dgm:prSet presAssocID="{B75E69F3-C745-4F84-9BF8-785C9D3E8B97}" presName="Parent2" presStyleLbl="revTx" presStyleIdx="0" presStyleCnt="0">
        <dgm:presLayoutVars>
          <dgm:chMax val="1"/>
          <dgm:chPref val="1"/>
          <dgm:bulletEnabled val="1"/>
        </dgm:presLayoutVars>
      </dgm:prSet>
      <dgm:spPr/>
    </dgm:pt>
    <dgm:pt modelId="{D7759282-357D-4C1B-9556-003BBCEC6253}" type="pres">
      <dgm:prSet presAssocID="{E6D19C44-DCA9-4D8C-96AE-DA9FBD59C724}" presName="Accent1" presStyleCnt="0"/>
      <dgm:spPr/>
    </dgm:pt>
    <dgm:pt modelId="{9516E8F4-11D2-4827-BB06-3543D5FCBDAB}" type="pres">
      <dgm:prSet presAssocID="{E6D19C44-DCA9-4D8C-96AE-DA9FBD59C724}" presName="Accent" presStyleLbl="node1" presStyleIdx="2" presStyleCnt="3"/>
      <dgm:spPr/>
    </dgm:pt>
    <dgm:pt modelId="{3A2D1C45-D739-4BC2-B503-D751A39EBFAA}" type="pres">
      <dgm:prSet presAssocID="{E6D19C44-DCA9-4D8C-96AE-DA9FBD59C724}" presName="ParentBackground1" presStyleCnt="0"/>
      <dgm:spPr/>
    </dgm:pt>
    <dgm:pt modelId="{AB802447-9B24-4164-9FAD-5A7A3BAB9036}" type="pres">
      <dgm:prSet presAssocID="{E6D19C44-DCA9-4D8C-96AE-DA9FBD59C724}" presName="ParentBackground" presStyleLbl="fgAcc1" presStyleIdx="2" presStyleCnt="3"/>
      <dgm:spPr/>
    </dgm:pt>
    <dgm:pt modelId="{0ACD7118-79F8-40D9-883D-4DCBA342FB37}" type="pres">
      <dgm:prSet presAssocID="{E6D19C44-DCA9-4D8C-96AE-DA9FBD59C724}" presName="Parent1" presStyleLbl="revTx" presStyleIdx="0" presStyleCnt="0">
        <dgm:presLayoutVars>
          <dgm:chMax val="1"/>
          <dgm:chPref val="1"/>
          <dgm:bulletEnabled val="1"/>
        </dgm:presLayoutVars>
      </dgm:prSet>
      <dgm:spPr/>
    </dgm:pt>
  </dgm:ptLst>
  <dgm:cxnLst>
    <dgm:cxn modelId="{AF42330F-86CC-4D6C-B09F-9C53821808C0}" type="presOf" srcId="{9037ACD5-E90F-454E-967A-A4B672DE4C8F}" destId="{49E06335-B7E6-4C92-A0A7-AB7B878808F1}" srcOrd="1" destOrd="0" presId="urn:microsoft.com/office/officeart/2011/layout/CircleProcess"/>
    <dgm:cxn modelId="{5186BE2E-4E10-4D3E-A81C-53C54782F269}" type="presOf" srcId="{9037ACD5-E90F-454E-967A-A4B672DE4C8F}" destId="{02E91F72-9F7F-4A6B-B03D-45BDAF6EED40}" srcOrd="0" destOrd="0" presId="urn:microsoft.com/office/officeart/2011/layout/CircleProcess"/>
    <dgm:cxn modelId="{35946036-49F0-494E-99F1-819203B2E8CB}" type="presOf" srcId="{B75E69F3-C745-4F84-9BF8-785C9D3E8B97}" destId="{A42049AE-6861-40FD-AC99-953123FB44DD}" srcOrd="0" destOrd="0" presId="urn:microsoft.com/office/officeart/2011/layout/CircleProcess"/>
    <dgm:cxn modelId="{9E071A39-E4D3-4FF6-8D05-4C28636B3F93}" srcId="{505E4D2A-8165-4EAB-BA1A-032FF84A7DCA}" destId="{9037ACD5-E90F-454E-967A-A4B672DE4C8F}" srcOrd="2" destOrd="0" parTransId="{FC90C6BE-2E05-4BCB-A43B-CA6621BF9D44}" sibTransId="{83EDD3E2-CEEA-4458-878E-911B245D9DFE}"/>
    <dgm:cxn modelId="{E331EF42-D4AC-4A87-926A-C6571775F654}" type="presOf" srcId="{E6D19C44-DCA9-4D8C-96AE-DA9FBD59C724}" destId="{AB802447-9B24-4164-9FAD-5A7A3BAB9036}" srcOrd="0" destOrd="0" presId="urn:microsoft.com/office/officeart/2011/layout/CircleProcess"/>
    <dgm:cxn modelId="{C28AEF6A-525A-4CDF-B8E9-E900DE274E9E}" type="presOf" srcId="{B75E69F3-C745-4F84-9BF8-785C9D3E8B97}" destId="{CCB158F5-2624-4196-AD3E-F3A350E2E6CA}" srcOrd="1" destOrd="0" presId="urn:microsoft.com/office/officeart/2011/layout/CircleProcess"/>
    <dgm:cxn modelId="{E655BE89-D8D6-4155-AE0C-E42914AC1F28}" type="presOf" srcId="{505E4D2A-8165-4EAB-BA1A-032FF84A7DCA}" destId="{D77419B0-0D8F-4D0C-B74A-6D8F37741FD7}" srcOrd="0" destOrd="0" presId="urn:microsoft.com/office/officeart/2011/layout/CircleProcess"/>
    <dgm:cxn modelId="{4C7AD18F-7F6C-4D9E-8DB0-DB2A8E668F3A}" srcId="{505E4D2A-8165-4EAB-BA1A-032FF84A7DCA}" destId="{B75E69F3-C745-4F84-9BF8-785C9D3E8B97}" srcOrd="1" destOrd="0" parTransId="{C2760CFD-9EB4-452F-8EC7-C24382F8F38F}" sibTransId="{2EF65724-8669-4142-9E9A-3A83ED42F78B}"/>
    <dgm:cxn modelId="{B71D48C6-21EF-47B9-9F43-7ADA64C8157D}" srcId="{505E4D2A-8165-4EAB-BA1A-032FF84A7DCA}" destId="{E6D19C44-DCA9-4D8C-96AE-DA9FBD59C724}" srcOrd="0" destOrd="0" parTransId="{6BA8D5C4-8122-40F6-81DD-64558DDCF8FF}" sibTransId="{B5A71C9D-77BB-4A47-9441-6FD354776ED8}"/>
    <dgm:cxn modelId="{1467F9F4-A0EB-47A0-AD4C-189E019A22CC}" type="presOf" srcId="{E6D19C44-DCA9-4D8C-96AE-DA9FBD59C724}" destId="{0ACD7118-79F8-40D9-883D-4DCBA342FB37}" srcOrd="1" destOrd="0" presId="urn:microsoft.com/office/officeart/2011/layout/CircleProcess"/>
    <dgm:cxn modelId="{50DE3958-B31A-46FA-933D-538EFBCCBFE8}" type="presParOf" srcId="{D77419B0-0D8F-4D0C-B74A-6D8F37741FD7}" destId="{009F8A1C-1D7B-4A96-870A-7CC6B133F46C}" srcOrd="0" destOrd="0" presId="urn:microsoft.com/office/officeart/2011/layout/CircleProcess"/>
    <dgm:cxn modelId="{7971035B-6E62-4917-8AEB-BD92F36C4E36}" type="presParOf" srcId="{009F8A1C-1D7B-4A96-870A-7CC6B133F46C}" destId="{CFB7EBED-23B9-4BD7-9A7D-5F35C54557E4}" srcOrd="0" destOrd="0" presId="urn:microsoft.com/office/officeart/2011/layout/CircleProcess"/>
    <dgm:cxn modelId="{92ADC02E-45B5-4F0F-9822-13C8F3907C92}" type="presParOf" srcId="{D77419B0-0D8F-4D0C-B74A-6D8F37741FD7}" destId="{5D42B3FE-0806-497C-ADD8-34DFDDD6CBDF}" srcOrd="1" destOrd="0" presId="urn:microsoft.com/office/officeart/2011/layout/CircleProcess"/>
    <dgm:cxn modelId="{399DE423-C69D-4F6E-94C1-D66AF9956FBA}" type="presParOf" srcId="{5D42B3FE-0806-497C-ADD8-34DFDDD6CBDF}" destId="{02E91F72-9F7F-4A6B-B03D-45BDAF6EED40}" srcOrd="0" destOrd="0" presId="urn:microsoft.com/office/officeart/2011/layout/CircleProcess"/>
    <dgm:cxn modelId="{F6E56DFD-989A-4806-B207-F2337BDF42DB}" type="presParOf" srcId="{D77419B0-0D8F-4D0C-B74A-6D8F37741FD7}" destId="{49E06335-B7E6-4C92-A0A7-AB7B878808F1}" srcOrd="2" destOrd="0" presId="urn:microsoft.com/office/officeart/2011/layout/CircleProcess"/>
    <dgm:cxn modelId="{06E28B81-93FC-493C-820A-B40DB99A6B83}" type="presParOf" srcId="{D77419B0-0D8F-4D0C-B74A-6D8F37741FD7}" destId="{32D0A8E8-FAD7-44CF-ACAC-B80177A71F96}" srcOrd="3" destOrd="0" presId="urn:microsoft.com/office/officeart/2011/layout/CircleProcess"/>
    <dgm:cxn modelId="{21B3A0F4-9DF5-4F85-913D-DD740043230C}" type="presParOf" srcId="{32D0A8E8-FAD7-44CF-ACAC-B80177A71F96}" destId="{E72ADE44-A1C2-4F0C-9735-06A95B410DED}" srcOrd="0" destOrd="0" presId="urn:microsoft.com/office/officeart/2011/layout/CircleProcess"/>
    <dgm:cxn modelId="{A05ACEB5-3EC0-4D8D-861E-A0C3F67D76DF}" type="presParOf" srcId="{D77419B0-0D8F-4D0C-B74A-6D8F37741FD7}" destId="{37C6C45D-00BA-459B-9145-327848F3809C}" srcOrd="4" destOrd="0" presId="urn:microsoft.com/office/officeart/2011/layout/CircleProcess"/>
    <dgm:cxn modelId="{A9FA2E4B-4287-4467-9718-B376AB28C012}" type="presParOf" srcId="{37C6C45D-00BA-459B-9145-327848F3809C}" destId="{A42049AE-6861-40FD-AC99-953123FB44DD}" srcOrd="0" destOrd="0" presId="urn:microsoft.com/office/officeart/2011/layout/CircleProcess"/>
    <dgm:cxn modelId="{7A10EE7C-A2D9-4098-AC68-9279115DDA44}" type="presParOf" srcId="{D77419B0-0D8F-4D0C-B74A-6D8F37741FD7}" destId="{CCB158F5-2624-4196-AD3E-F3A350E2E6CA}" srcOrd="5" destOrd="0" presId="urn:microsoft.com/office/officeart/2011/layout/CircleProcess"/>
    <dgm:cxn modelId="{48243D2C-D8C0-4D63-8C77-FD3890FFCEA1}" type="presParOf" srcId="{D77419B0-0D8F-4D0C-B74A-6D8F37741FD7}" destId="{D7759282-357D-4C1B-9556-003BBCEC6253}" srcOrd="6" destOrd="0" presId="urn:microsoft.com/office/officeart/2011/layout/CircleProcess"/>
    <dgm:cxn modelId="{63C0ECE8-AF1E-4E5E-84D1-05F92C2570F8}" type="presParOf" srcId="{D7759282-357D-4C1B-9556-003BBCEC6253}" destId="{9516E8F4-11D2-4827-BB06-3543D5FCBDAB}" srcOrd="0" destOrd="0" presId="urn:microsoft.com/office/officeart/2011/layout/CircleProcess"/>
    <dgm:cxn modelId="{7BBBF631-7E03-40AB-AFF9-F17B268B59CF}" type="presParOf" srcId="{D77419B0-0D8F-4D0C-B74A-6D8F37741FD7}" destId="{3A2D1C45-D739-4BC2-B503-D751A39EBFAA}" srcOrd="7" destOrd="0" presId="urn:microsoft.com/office/officeart/2011/layout/CircleProcess"/>
    <dgm:cxn modelId="{B10BEF25-2A57-4839-8D83-2185F60A04C1}" type="presParOf" srcId="{3A2D1C45-D739-4BC2-B503-D751A39EBFAA}" destId="{AB802447-9B24-4164-9FAD-5A7A3BAB9036}" srcOrd="0" destOrd="0" presId="urn:microsoft.com/office/officeart/2011/layout/CircleProcess"/>
    <dgm:cxn modelId="{B35F672A-8C43-4FCD-9792-68C89929019D}" type="presParOf" srcId="{D77419B0-0D8F-4D0C-B74A-6D8F37741FD7}" destId="{0ACD7118-79F8-40D9-883D-4DCBA342FB37}" srcOrd="8"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B7EBED-23B9-4BD7-9A7D-5F35C54557E4}">
      <dsp:nvSpPr>
        <dsp:cNvPr id="0" name=""/>
        <dsp:cNvSpPr/>
      </dsp:nvSpPr>
      <dsp:spPr>
        <a:xfrm>
          <a:off x="6896049" y="642799"/>
          <a:ext cx="1702758" cy="1703073"/>
        </a:xfrm>
        <a:prstGeom prst="ellipse">
          <a:avLst/>
        </a:prstGeom>
        <a:gradFill rotWithShape="0">
          <a:gsLst>
            <a:gs pos="0">
              <a:schemeClr val="accent5">
                <a:shade val="50000"/>
                <a:hueOff val="0"/>
                <a:satOff val="0"/>
                <a:lumOff val="0"/>
                <a:alphaOff val="0"/>
                <a:lumMod val="110000"/>
                <a:satMod val="105000"/>
                <a:tint val="67000"/>
              </a:schemeClr>
            </a:gs>
            <a:gs pos="50000">
              <a:schemeClr val="accent5">
                <a:shade val="50000"/>
                <a:hueOff val="0"/>
                <a:satOff val="0"/>
                <a:lumOff val="0"/>
                <a:alphaOff val="0"/>
                <a:lumMod val="105000"/>
                <a:satMod val="103000"/>
                <a:tint val="73000"/>
              </a:schemeClr>
            </a:gs>
            <a:gs pos="100000">
              <a:schemeClr val="accent5">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2E91F72-9F7F-4A6B-B03D-45BDAF6EED40}">
      <dsp:nvSpPr>
        <dsp:cNvPr id="0" name=""/>
        <dsp:cNvSpPr/>
      </dsp:nvSpPr>
      <dsp:spPr>
        <a:xfrm>
          <a:off x="6952586" y="699578"/>
          <a:ext cx="1589684" cy="1589515"/>
        </a:xfrm>
        <a:prstGeom prst="ellipse">
          <a:avLst/>
        </a:prstGeom>
        <a:solidFill>
          <a:schemeClr val="lt1">
            <a:alpha val="90000"/>
            <a:hueOff val="0"/>
            <a:satOff val="0"/>
            <a:lumOff val="0"/>
            <a:alphaOff val="0"/>
          </a:schemeClr>
        </a:solidFill>
        <a:ln w="6350" cap="flat" cmpd="sng" algn="ctr">
          <a:solidFill>
            <a:schemeClr val="accent5">
              <a:shade val="5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DECISION</a:t>
          </a:r>
        </a:p>
      </dsp:txBody>
      <dsp:txXfrm>
        <a:off x="7179842" y="926694"/>
        <a:ext cx="1135172" cy="1135282"/>
      </dsp:txXfrm>
    </dsp:sp>
    <dsp:sp modelId="{E72ADE44-A1C2-4F0C-9735-06A95B410DED}">
      <dsp:nvSpPr>
        <dsp:cNvPr id="0" name=""/>
        <dsp:cNvSpPr/>
      </dsp:nvSpPr>
      <dsp:spPr>
        <a:xfrm rot="2700000">
          <a:off x="5138250" y="644857"/>
          <a:ext cx="1698657" cy="1698657"/>
        </a:xfrm>
        <a:prstGeom prst="teardrop">
          <a:avLst>
            <a:gd name="adj" fmla="val 100000"/>
          </a:avLst>
        </a:prstGeom>
        <a:gradFill rotWithShape="0">
          <a:gsLst>
            <a:gs pos="0">
              <a:schemeClr val="accent5">
                <a:shade val="50000"/>
                <a:hueOff val="562957"/>
                <a:satOff val="-47108"/>
                <a:lumOff val="35186"/>
                <a:alphaOff val="0"/>
                <a:lumMod val="110000"/>
                <a:satMod val="105000"/>
                <a:tint val="67000"/>
              </a:schemeClr>
            </a:gs>
            <a:gs pos="50000">
              <a:schemeClr val="accent5">
                <a:shade val="50000"/>
                <a:hueOff val="562957"/>
                <a:satOff val="-47108"/>
                <a:lumOff val="35186"/>
                <a:alphaOff val="0"/>
                <a:lumMod val="105000"/>
                <a:satMod val="103000"/>
                <a:tint val="73000"/>
              </a:schemeClr>
            </a:gs>
            <a:gs pos="100000">
              <a:schemeClr val="accent5">
                <a:shade val="50000"/>
                <a:hueOff val="562957"/>
                <a:satOff val="-47108"/>
                <a:lumOff val="3518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A42049AE-6861-40FD-AC99-953123FB44DD}">
      <dsp:nvSpPr>
        <dsp:cNvPr id="0" name=""/>
        <dsp:cNvSpPr/>
      </dsp:nvSpPr>
      <dsp:spPr>
        <a:xfrm>
          <a:off x="5192736" y="699578"/>
          <a:ext cx="1589684" cy="1589515"/>
        </a:xfrm>
        <a:prstGeom prst="ellipse">
          <a:avLst/>
        </a:prstGeom>
        <a:solidFill>
          <a:schemeClr val="lt1">
            <a:alpha val="90000"/>
            <a:hueOff val="0"/>
            <a:satOff val="0"/>
            <a:lumOff val="0"/>
            <a:alphaOff val="0"/>
          </a:schemeClr>
        </a:solidFill>
        <a:ln w="6350" cap="flat" cmpd="sng" algn="ctr">
          <a:solidFill>
            <a:schemeClr val="accent5">
              <a:shade val="50000"/>
              <a:hueOff val="562957"/>
              <a:satOff val="-47108"/>
              <a:lumOff val="3518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ASSESSMENT</a:t>
          </a:r>
        </a:p>
      </dsp:txBody>
      <dsp:txXfrm>
        <a:off x="5419992" y="926694"/>
        <a:ext cx="1135172" cy="1135282"/>
      </dsp:txXfrm>
    </dsp:sp>
    <dsp:sp modelId="{9516E8F4-11D2-4827-BB06-3543D5FCBDAB}">
      <dsp:nvSpPr>
        <dsp:cNvPr id="0" name=""/>
        <dsp:cNvSpPr/>
      </dsp:nvSpPr>
      <dsp:spPr>
        <a:xfrm rot="2700000">
          <a:off x="3378400" y="644857"/>
          <a:ext cx="1698657" cy="1698657"/>
        </a:xfrm>
        <a:prstGeom prst="teardrop">
          <a:avLst>
            <a:gd name="adj" fmla="val 100000"/>
          </a:avLst>
        </a:prstGeom>
        <a:gradFill rotWithShape="0">
          <a:gsLst>
            <a:gs pos="0">
              <a:schemeClr val="accent5">
                <a:shade val="50000"/>
                <a:hueOff val="562957"/>
                <a:satOff val="-47108"/>
                <a:lumOff val="35186"/>
                <a:alphaOff val="0"/>
                <a:lumMod val="110000"/>
                <a:satMod val="105000"/>
                <a:tint val="67000"/>
              </a:schemeClr>
            </a:gs>
            <a:gs pos="50000">
              <a:schemeClr val="accent5">
                <a:shade val="50000"/>
                <a:hueOff val="562957"/>
                <a:satOff val="-47108"/>
                <a:lumOff val="35186"/>
                <a:alphaOff val="0"/>
                <a:lumMod val="105000"/>
                <a:satMod val="103000"/>
                <a:tint val="73000"/>
              </a:schemeClr>
            </a:gs>
            <a:gs pos="100000">
              <a:schemeClr val="accent5">
                <a:shade val="50000"/>
                <a:hueOff val="562957"/>
                <a:satOff val="-47108"/>
                <a:lumOff val="3518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AB802447-9B24-4164-9FAD-5A7A3BAB9036}">
      <dsp:nvSpPr>
        <dsp:cNvPr id="0" name=""/>
        <dsp:cNvSpPr/>
      </dsp:nvSpPr>
      <dsp:spPr>
        <a:xfrm>
          <a:off x="3432886" y="699578"/>
          <a:ext cx="1589684" cy="1589515"/>
        </a:xfrm>
        <a:prstGeom prst="ellipse">
          <a:avLst/>
        </a:prstGeom>
        <a:solidFill>
          <a:schemeClr val="lt1">
            <a:alpha val="90000"/>
            <a:hueOff val="0"/>
            <a:satOff val="0"/>
            <a:lumOff val="0"/>
            <a:alphaOff val="0"/>
          </a:schemeClr>
        </a:solidFill>
        <a:ln w="6350" cap="flat" cmpd="sng" algn="ctr">
          <a:solidFill>
            <a:schemeClr val="accent5">
              <a:shade val="50000"/>
              <a:hueOff val="562957"/>
              <a:satOff val="-47108"/>
              <a:lumOff val="3518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SUBMISSION</a:t>
          </a:r>
        </a:p>
      </dsp:txBody>
      <dsp:txXfrm>
        <a:off x="3660142" y="926694"/>
        <a:ext cx="1135172" cy="1135282"/>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465D3EB-CBDD-4100-83B7-3BFE0A8F4119}"/>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C72B4595-A79D-4567-9FE1-DCF31A42B3D9}"/>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E5C0719-993D-42E1-80ED-8F01056F36C2}" type="datetimeFigureOut">
              <a:rPr lang="en-US" smtClean="0"/>
              <a:t>3/25/2026</a:t>
            </a:fld>
            <a:endParaRPr lang="en-US" dirty="0"/>
          </a:p>
        </p:txBody>
      </p:sp>
      <p:sp>
        <p:nvSpPr>
          <p:cNvPr id="4" name="Footer Placeholder 3">
            <a:extLst>
              <a:ext uri="{FF2B5EF4-FFF2-40B4-BE49-F238E27FC236}">
                <a16:creationId xmlns:a16="http://schemas.microsoft.com/office/drawing/2014/main" id="{850E452F-E862-4273-987C-980229E53203}"/>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3EE394C-9AD7-48EA-AB0F-18032A3E097A}"/>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B00421AD-3AC0-48CB-8727-BB447FD2264E}" type="slidenum">
              <a:rPr lang="en-US" smtClean="0"/>
              <a:t>‹#›</a:t>
            </a:fld>
            <a:endParaRPr lang="en-US" dirty="0"/>
          </a:p>
        </p:txBody>
      </p:sp>
    </p:spTree>
    <p:extLst>
      <p:ext uri="{BB962C8B-B14F-4D97-AF65-F5344CB8AC3E}">
        <p14:creationId xmlns:p14="http://schemas.microsoft.com/office/powerpoint/2010/main" val="3268159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1D3BC9C-6C58-464F-B94E-FD73C5FB016E}" type="datetimeFigureOut">
              <a:rPr lang="en-US" smtClean="0"/>
              <a:t>3/25/2026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E60DC36-8EFA-4378-9855-E019C55AC472}" type="slidenum">
              <a:rPr lang="en-US" smtClean="0"/>
              <a:t>‹#›</a:t>
            </a:fld>
            <a:endParaRPr lang="en-US" dirty="0"/>
          </a:p>
        </p:txBody>
      </p:sp>
    </p:spTree>
    <p:extLst>
      <p:ext uri="{BB962C8B-B14F-4D97-AF65-F5344CB8AC3E}">
        <p14:creationId xmlns:p14="http://schemas.microsoft.com/office/powerpoint/2010/main" val="1877053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a:t>
            </a:fld>
            <a:endParaRPr lang="en-US" dirty="0"/>
          </a:p>
        </p:txBody>
      </p:sp>
    </p:spTree>
    <p:extLst>
      <p:ext uri="{BB962C8B-B14F-4D97-AF65-F5344CB8AC3E}">
        <p14:creationId xmlns:p14="http://schemas.microsoft.com/office/powerpoint/2010/main" val="1773527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10</a:t>
            </a:fld>
            <a:endParaRPr lang="en-US" dirty="0"/>
          </a:p>
        </p:txBody>
      </p:sp>
    </p:spTree>
    <p:extLst>
      <p:ext uri="{BB962C8B-B14F-4D97-AF65-F5344CB8AC3E}">
        <p14:creationId xmlns:p14="http://schemas.microsoft.com/office/powerpoint/2010/main" val="10835439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endParaRPr lang="en-US" baseline="0" dirty="0"/>
          </a:p>
        </p:txBody>
      </p:sp>
      <p:sp>
        <p:nvSpPr>
          <p:cNvPr id="4" name="Slide Number Placeholder 3"/>
          <p:cNvSpPr>
            <a:spLocks noGrp="1"/>
          </p:cNvSpPr>
          <p:nvPr>
            <p:ph type="sldNum" sz="quarter" idx="5"/>
          </p:nvPr>
        </p:nvSpPr>
        <p:spPr/>
        <p:txBody>
          <a:bodyPr/>
          <a:lstStyle/>
          <a:p>
            <a:fld id="{BE60DC36-8EFA-4378-9855-E019C55AC472}" type="slidenum">
              <a:rPr lang="en-US" smtClean="0"/>
              <a:t>11</a:t>
            </a:fld>
            <a:endParaRPr lang="en-US" dirty="0"/>
          </a:p>
        </p:txBody>
      </p:sp>
    </p:spTree>
    <p:extLst>
      <p:ext uri="{BB962C8B-B14F-4D97-AF65-F5344CB8AC3E}">
        <p14:creationId xmlns:p14="http://schemas.microsoft.com/office/powerpoint/2010/main" val="1745969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12</a:t>
            </a:fld>
            <a:endParaRPr lang="en-US" dirty="0"/>
          </a:p>
        </p:txBody>
      </p:sp>
    </p:spTree>
    <p:extLst>
      <p:ext uri="{BB962C8B-B14F-4D97-AF65-F5344CB8AC3E}">
        <p14:creationId xmlns:p14="http://schemas.microsoft.com/office/powerpoint/2010/main" val="15068107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13</a:t>
            </a:fld>
            <a:endParaRPr lang="en-US" dirty="0"/>
          </a:p>
        </p:txBody>
      </p:sp>
    </p:spTree>
    <p:extLst>
      <p:ext uri="{BB962C8B-B14F-4D97-AF65-F5344CB8AC3E}">
        <p14:creationId xmlns:p14="http://schemas.microsoft.com/office/powerpoint/2010/main" val="5008460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14</a:t>
            </a:fld>
            <a:endParaRPr lang="en-US" dirty="0"/>
          </a:p>
        </p:txBody>
      </p:sp>
    </p:spTree>
    <p:extLst>
      <p:ext uri="{BB962C8B-B14F-4D97-AF65-F5344CB8AC3E}">
        <p14:creationId xmlns:p14="http://schemas.microsoft.com/office/powerpoint/2010/main" val="17304944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15</a:t>
            </a:fld>
            <a:endParaRPr lang="en-US" dirty="0"/>
          </a:p>
        </p:txBody>
      </p:sp>
    </p:spTree>
    <p:extLst>
      <p:ext uri="{BB962C8B-B14F-4D97-AF65-F5344CB8AC3E}">
        <p14:creationId xmlns:p14="http://schemas.microsoft.com/office/powerpoint/2010/main" val="21568517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16</a:t>
            </a:fld>
            <a:endParaRPr lang="en-US" dirty="0"/>
          </a:p>
        </p:txBody>
      </p:sp>
    </p:spTree>
    <p:extLst>
      <p:ext uri="{BB962C8B-B14F-4D97-AF65-F5344CB8AC3E}">
        <p14:creationId xmlns:p14="http://schemas.microsoft.com/office/powerpoint/2010/main" val="7636136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a:defRPr/>
            </a:pPr>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17</a:t>
            </a:fld>
            <a:endParaRPr lang="en-US" dirty="0"/>
          </a:p>
        </p:txBody>
      </p:sp>
    </p:spTree>
    <p:extLst>
      <p:ext uri="{BB962C8B-B14F-4D97-AF65-F5344CB8AC3E}">
        <p14:creationId xmlns:p14="http://schemas.microsoft.com/office/powerpoint/2010/main" val="30640861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defTabSz="931774">
              <a:buFont typeface="Arial" panose="020B0604020202020204" pitchFamily="34" charset="0"/>
              <a:buChar char="•"/>
              <a:defRPr/>
            </a:pPr>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18</a:t>
            </a:fld>
            <a:endParaRPr lang="en-US" dirty="0"/>
          </a:p>
        </p:txBody>
      </p:sp>
    </p:spTree>
    <p:extLst>
      <p:ext uri="{BB962C8B-B14F-4D97-AF65-F5344CB8AC3E}">
        <p14:creationId xmlns:p14="http://schemas.microsoft.com/office/powerpoint/2010/main" val="18012900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19</a:t>
            </a:fld>
            <a:endParaRPr lang="en-US" dirty="0"/>
          </a:p>
        </p:txBody>
      </p:sp>
    </p:spTree>
    <p:extLst>
      <p:ext uri="{BB962C8B-B14F-4D97-AF65-F5344CB8AC3E}">
        <p14:creationId xmlns:p14="http://schemas.microsoft.com/office/powerpoint/2010/main" val="2001705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2</a:t>
            </a:fld>
            <a:endParaRPr lang="en-US" dirty="0"/>
          </a:p>
        </p:txBody>
      </p:sp>
    </p:spTree>
    <p:extLst>
      <p:ext uri="{BB962C8B-B14F-4D97-AF65-F5344CB8AC3E}">
        <p14:creationId xmlns:p14="http://schemas.microsoft.com/office/powerpoint/2010/main" val="22686548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20</a:t>
            </a:fld>
            <a:endParaRPr lang="en-US" dirty="0"/>
          </a:p>
        </p:txBody>
      </p:sp>
    </p:spTree>
    <p:extLst>
      <p:ext uri="{BB962C8B-B14F-4D97-AF65-F5344CB8AC3E}">
        <p14:creationId xmlns:p14="http://schemas.microsoft.com/office/powerpoint/2010/main" val="42795990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5"/>
          </p:nvPr>
        </p:nvSpPr>
        <p:spPr/>
        <p:txBody>
          <a:bodyPr/>
          <a:lstStyle/>
          <a:p>
            <a:fld id="{BE60DC36-8EFA-4378-9855-E019C55AC472}" type="slidenum">
              <a:rPr lang="en-US" smtClean="0"/>
              <a:t>21</a:t>
            </a:fld>
            <a:endParaRPr lang="en-US" dirty="0"/>
          </a:p>
        </p:txBody>
      </p:sp>
    </p:spTree>
    <p:extLst>
      <p:ext uri="{BB962C8B-B14F-4D97-AF65-F5344CB8AC3E}">
        <p14:creationId xmlns:p14="http://schemas.microsoft.com/office/powerpoint/2010/main" val="34368236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5"/>
          </p:nvPr>
        </p:nvSpPr>
        <p:spPr/>
        <p:txBody>
          <a:bodyPr/>
          <a:lstStyle/>
          <a:p>
            <a:fld id="{BE60DC36-8EFA-4378-9855-E019C55AC472}" type="slidenum">
              <a:rPr lang="en-US" smtClean="0"/>
              <a:t>22</a:t>
            </a:fld>
            <a:endParaRPr lang="en-US" dirty="0"/>
          </a:p>
        </p:txBody>
      </p:sp>
    </p:spTree>
    <p:extLst>
      <p:ext uri="{BB962C8B-B14F-4D97-AF65-F5344CB8AC3E}">
        <p14:creationId xmlns:p14="http://schemas.microsoft.com/office/powerpoint/2010/main" val="31248578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23</a:t>
            </a:fld>
            <a:endParaRPr lang="en-US" dirty="0"/>
          </a:p>
        </p:txBody>
      </p:sp>
    </p:spTree>
    <p:extLst>
      <p:ext uri="{BB962C8B-B14F-4D97-AF65-F5344CB8AC3E}">
        <p14:creationId xmlns:p14="http://schemas.microsoft.com/office/powerpoint/2010/main" val="1636885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5"/>
          </p:nvPr>
        </p:nvSpPr>
        <p:spPr/>
        <p:txBody>
          <a:bodyPr/>
          <a:lstStyle/>
          <a:p>
            <a:fld id="{BE60DC36-8EFA-4378-9855-E019C55AC472}" type="slidenum">
              <a:rPr lang="en-US" smtClean="0"/>
              <a:t>24</a:t>
            </a:fld>
            <a:endParaRPr lang="en-US" dirty="0"/>
          </a:p>
        </p:txBody>
      </p:sp>
    </p:spTree>
    <p:extLst>
      <p:ext uri="{BB962C8B-B14F-4D97-AF65-F5344CB8AC3E}">
        <p14:creationId xmlns:p14="http://schemas.microsoft.com/office/powerpoint/2010/main" val="14301425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25</a:t>
            </a:fld>
            <a:endParaRPr lang="en-US" dirty="0"/>
          </a:p>
        </p:txBody>
      </p:sp>
    </p:spTree>
    <p:extLst>
      <p:ext uri="{BB962C8B-B14F-4D97-AF65-F5344CB8AC3E}">
        <p14:creationId xmlns:p14="http://schemas.microsoft.com/office/powerpoint/2010/main" val="40041040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27</a:t>
            </a:fld>
            <a:endParaRPr lang="en-US" dirty="0"/>
          </a:p>
        </p:txBody>
      </p:sp>
    </p:spTree>
    <p:extLst>
      <p:ext uri="{BB962C8B-B14F-4D97-AF65-F5344CB8AC3E}">
        <p14:creationId xmlns:p14="http://schemas.microsoft.com/office/powerpoint/2010/main" val="3501433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3</a:t>
            </a:fld>
            <a:endParaRPr lang="en-US" dirty="0"/>
          </a:p>
        </p:txBody>
      </p:sp>
    </p:spTree>
    <p:extLst>
      <p:ext uri="{BB962C8B-B14F-4D97-AF65-F5344CB8AC3E}">
        <p14:creationId xmlns:p14="http://schemas.microsoft.com/office/powerpoint/2010/main" val="1438311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pPr marL="178027" indent="-178027">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4</a:t>
            </a:fld>
            <a:endParaRPr lang="en-US" dirty="0"/>
          </a:p>
        </p:txBody>
      </p:sp>
    </p:spTree>
    <p:extLst>
      <p:ext uri="{BB962C8B-B14F-4D97-AF65-F5344CB8AC3E}">
        <p14:creationId xmlns:p14="http://schemas.microsoft.com/office/powerpoint/2010/main" val="1435957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5</a:t>
            </a:fld>
            <a:endParaRPr lang="en-US" dirty="0"/>
          </a:p>
        </p:txBody>
      </p:sp>
    </p:spTree>
    <p:extLst>
      <p:ext uri="{BB962C8B-B14F-4D97-AF65-F5344CB8AC3E}">
        <p14:creationId xmlns:p14="http://schemas.microsoft.com/office/powerpoint/2010/main" val="3840275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Wingdings" panose="05000000000000000000" pitchFamily="2" charset="2"/>
              <a:buNone/>
            </a:pPr>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6</a:t>
            </a:fld>
            <a:endParaRPr lang="en-US" dirty="0"/>
          </a:p>
        </p:txBody>
      </p:sp>
    </p:spTree>
    <p:extLst>
      <p:ext uri="{BB962C8B-B14F-4D97-AF65-F5344CB8AC3E}">
        <p14:creationId xmlns:p14="http://schemas.microsoft.com/office/powerpoint/2010/main" val="3407517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7</a:t>
            </a:fld>
            <a:endParaRPr lang="en-US" dirty="0"/>
          </a:p>
        </p:txBody>
      </p:sp>
    </p:spTree>
    <p:extLst>
      <p:ext uri="{BB962C8B-B14F-4D97-AF65-F5344CB8AC3E}">
        <p14:creationId xmlns:p14="http://schemas.microsoft.com/office/powerpoint/2010/main" val="4009029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8</a:t>
            </a:fld>
            <a:endParaRPr lang="en-US" dirty="0"/>
          </a:p>
        </p:txBody>
      </p:sp>
    </p:spTree>
    <p:extLst>
      <p:ext uri="{BB962C8B-B14F-4D97-AF65-F5344CB8AC3E}">
        <p14:creationId xmlns:p14="http://schemas.microsoft.com/office/powerpoint/2010/main" val="401306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9</a:t>
            </a:fld>
            <a:endParaRPr lang="en-US" dirty="0"/>
          </a:p>
        </p:txBody>
      </p:sp>
    </p:spTree>
    <p:extLst>
      <p:ext uri="{BB962C8B-B14F-4D97-AF65-F5344CB8AC3E}">
        <p14:creationId xmlns:p14="http://schemas.microsoft.com/office/powerpoint/2010/main" val="1966494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F864C-44C4-4000-952D-01F31BFB3F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392E06-C914-467E-9D4F-BD763EDA2D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FBEFBAF-82E9-49AD-B2CF-7D154E024431}"/>
              </a:ext>
            </a:extLst>
          </p:cNvPr>
          <p:cNvSpPr>
            <a:spLocks noGrp="1"/>
          </p:cNvSpPr>
          <p:nvPr>
            <p:ph type="dt" sz="half" idx="10"/>
          </p:nvPr>
        </p:nvSpPr>
        <p:spPr/>
        <p:txBody>
          <a:bodyPr/>
          <a:lstStyle/>
          <a:p>
            <a:fld id="{D4D025C2-5017-4367-8759-CCE45D20CBFB}" type="datetime1">
              <a:rPr lang="en-US" smtClean="0"/>
              <a:t>3/25/2026</a:t>
            </a:fld>
            <a:endParaRPr lang="en-US" dirty="0"/>
          </a:p>
        </p:txBody>
      </p:sp>
      <p:sp>
        <p:nvSpPr>
          <p:cNvPr id="5" name="Footer Placeholder 4">
            <a:extLst>
              <a:ext uri="{FF2B5EF4-FFF2-40B4-BE49-F238E27FC236}">
                <a16:creationId xmlns:a16="http://schemas.microsoft.com/office/drawing/2014/main" id="{5AD8006A-94B1-44F7-972D-56767EDE3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E7BFAB-D84B-45E1-A0BD-2516AC14F8AC}"/>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48564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7B869-BFB2-4C20-8AB1-46704BB3D1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F007DB-4F12-4428-9C48-5120DF07046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FFA8DA-0E31-4CA6-BBFC-2467AAD1D30B}"/>
              </a:ext>
            </a:extLst>
          </p:cNvPr>
          <p:cNvSpPr>
            <a:spLocks noGrp="1"/>
          </p:cNvSpPr>
          <p:nvPr>
            <p:ph type="dt" sz="half" idx="10"/>
          </p:nvPr>
        </p:nvSpPr>
        <p:spPr/>
        <p:txBody>
          <a:bodyPr/>
          <a:lstStyle/>
          <a:p>
            <a:fld id="{DB81B1B8-1B35-4358-BDA2-E8748E5F30A7}" type="datetime1">
              <a:rPr lang="en-US" smtClean="0"/>
              <a:t>3/25/2026</a:t>
            </a:fld>
            <a:endParaRPr lang="en-US" dirty="0"/>
          </a:p>
        </p:txBody>
      </p:sp>
      <p:sp>
        <p:nvSpPr>
          <p:cNvPr id="5" name="Footer Placeholder 4">
            <a:extLst>
              <a:ext uri="{FF2B5EF4-FFF2-40B4-BE49-F238E27FC236}">
                <a16:creationId xmlns:a16="http://schemas.microsoft.com/office/drawing/2014/main" id="{064974BD-9845-459A-9AAA-12731E2507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A71B0A-FDFB-4B2C-A9EC-2334C590013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931409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0B5D73-1652-4A8E-B5A3-101523D729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B7FB99-7425-444D-B602-01B672BCE8C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EEA9C5-552A-48A1-AB54-ED54209B3B48}"/>
              </a:ext>
            </a:extLst>
          </p:cNvPr>
          <p:cNvSpPr>
            <a:spLocks noGrp="1"/>
          </p:cNvSpPr>
          <p:nvPr>
            <p:ph type="dt" sz="half" idx="10"/>
          </p:nvPr>
        </p:nvSpPr>
        <p:spPr/>
        <p:txBody>
          <a:bodyPr/>
          <a:lstStyle/>
          <a:p>
            <a:fld id="{F2DA8D1D-86E6-4F6C-ABB5-8807A0FE24F1}" type="datetime1">
              <a:rPr lang="en-US" smtClean="0"/>
              <a:t>3/25/2026</a:t>
            </a:fld>
            <a:endParaRPr lang="en-US" dirty="0"/>
          </a:p>
        </p:txBody>
      </p:sp>
      <p:sp>
        <p:nvSpPr>
          <p:cNvPr id="5" name="Footer Placeholder 4">
            <a:extLst>
              <a:ext uri="{FF2B5EF4-FFF2-40B4-BE49-F238E27FC236}">
                <a16:creationId xmlns:a16="http://schemas.microsoft.com/office/drawing/2014/main" id="{1A83AAA3-4155-48FB-8F00-16DBE0C9C25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D694EAE-CB3C-4DEF-A66D-583C7AAC92D8}"/>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746804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07FBE-061D-452C-A8A6-213063CFD6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3A3535-1708-499D-B5D2-7D8F9FD182D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B06063-A112-49AB-80C8-504D99ECD771}"/>
              </a:ext>
            </a:extLst>
          </p:cNvPr>
          <p:cNvSpPr>
            <a:spLocks noGrp="1"/>
          </p:cNvSpPr>
          <p:nvPr>
            <p:ph type="dt" sz="half" idx="10"/>
          </p:nvPr>
        </p:nvSpPr>
        <p:spPr/>
        <p:txBody>
          <a:bodyPr/>
          <a:lstStyle/>
          <a:p>
            <a:fld id="{510554C2-391D-423C-AAAD-6A6D6372838F}" type="datetime1">
              <a:rPr lang="en-US" smtClean="0"/>
              <a:t>3/25/2026</a:t>
            </a:fld>
            <a:endParaRPr lang="en-US" dirty="0"/>
          </a:p>
        </p:txBody>
      </p:sp>
      <p:sp>
        <p:nvSpPr>
          <p:cNvPr id="5" name="Footer Placeholder 4">
            <a:extLst>
              <a:ext uri="{FF2B5EF4-FFF2-40B4-BE49-F238E27FC236}">
                <a16:creationId xmlns:a16="http://schemas.microsoft.com/office/drawing/2014/main" id="{6344C8D5-F898-4318-A76D-1FBD873291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976EC76-E8E8-4FFA-B671-7FA2F3EF5DE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789287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2CABF-E3C1-431A-A69C-D4881CC43F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584226-69DA-4211-B2C8-C29FD05A4A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5FF82DB-B518-40FD-8A66-44B874C055FB}"/>
              </a:ext>
            </a:extLst>
          </p:cNvPr>
          <p:cNvSpPr>
            <a:spLocks noGrp="1"/>
          </p:cNvSpPr>
          <p:nvPr>
            <p:ph type="dt" sz="half" idx="10"/>
          </p:nvPr>
        </p:nvSpPr>
        <p:spPr/>
        <p:txBody>
          <a:bodyPr/>
          <a:lstStyle/>
          <a:p>
            <a:fld id="{FF03E0F9-71ED-49EB-9ECD-7658207CAE93}" type="datetime1">
              <a:rPr lang="en-US" smtClean="0"/>
              <a:t>3/25/2026</a:t>
            </a:fld>
            <a:endParaRPr lang="en-US" dirty="0"/>
          </a:p>
        </p:txBody>
      </p:sp>
      <p:sp>
        <p:nvSpPr>
          <p:cNvPr id="5" name="Footer Placeholder 4">
            <a:extLst>
              <a:ext uri="{FF2B5EF4-FFF2-40B4-BE49-F238E27FC236}">
                <a16:creationId xmlns:a16="http://schemas.microsoft.com/office/drawing/2014/main" id="{FCC1CCEE-725F-4745-837B-87EFB70E71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61522A-E0E6-406B-BF30-A7C7A57294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23004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C9BDC-6F21-4EF5-A8DD-E35E27EACA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968D5F-2AB6-42D3-A54E-AB3E6032517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5AB07F-D5F7-402A-AE4E-027BF1CA912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108EDC-3863-43B9-93C7-37465DC73B28}"/>
              </a:ext>
            </a:extLst>
          </p:cNvPr>
          <p:cNvSpPr>
            <a:spLocks noGrp="1"/>
          </p:cNvSpPr>
          <p:nvPr>
            <p:ph type="dt" sz="half" idx="10"/>
          </p:nvPr>
        </p:nvSpPr>
        <p:spPr/>
        <p:txBody>
          <a:bodyPr/>
          <a:lstStyle/>
          <a:p>
            <a:fld id="{2FAE0078-A7C9-4128-961C-5FFB94A2DC4A}" type="datetime1">
              <a:rPr lang="en-US" smtClean="0"/>
              <a:t>3/25/2026</a:t>
            </a:fld>
            <a:endParaRPr lang="en-US" dirty="0"/>
          </a:p>
        </p:txBody>
      </p:sp>
      <p:sp>
        <p:nvSpPr>
          <p:cNvPr id="6" name="Footer Placeholder 5">
            <a:extLst>
              <a:ext uri="{FF2B5EF4-FFF2-40B4-BE49-F238E27FC236}">
                <a16:creationId xmlns:a16="http://schemas.microsoft.com/office/drawing/2014/main" id="{A777D452-958D-4159-A9A4-16DD29680A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89654B6-1460-48B9-AC7E-592F68BAB276}"/>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97404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C848-926A-4FD3-A311-A100A2662B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8ECD90-B4F0-4DFB-BB3D-F23102078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35A6C3A-033E-474B-AB97-D8291A04E7D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32B928-3A23-4FCA-AD1F-E45A467B54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DC8376-6FC6-4A11-B0DB-9A148E9C00E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80206F-8846-425C-A56E-16FFBA442014}"/>
              </a:ext>
            </a:extLst>
          </p:cNvPr>
          <p:cNvSpPr>
            <a:spLocks noGrp="1"/>
          </p:cNvSpPr>
          <p:nvPr>
            <p:ph type="dt" sz="half" idx="10"/>
          </p:nvPr>
        </p:nvSpPr>
        <p:spPr/>
        <p:txBody>
          <a:bodyPr/>
          <a:lstStyle/>
          <a:p>
            <a:fld id="{E8E8DEA3-1909-4D8B-922D-23E83B566E9A}" type="datetime1">
              <a:rPr lang="en-US" smtClean="0"/>
              <a:t>3/25/2026</a:t>
            </a:fld>
            <a:endParaRPr lang="en-US" dirty="0"/>
          </a:p>
        </p:txBody>
      </p:sp>
      <p:sp>
        <p:nvSpPr>
          <p:cNvPr id="8" name="Footer Placeholder 7">
            <a:extLst>
              <a:ext uri="{FF2B5EF4-FFF2-40B4-BE49-F238E27FC236}">
                <a16:creationId xmlns:a16="http://schemas.microsoft.com/office/drawing/2014/main" id="{6A45E89F-12CF-4561-A5F2-1E05783A306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EB4DFE4-927C-43B1-A061-5CB97FFB33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469058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0E367-8DA0-4655-BCBC-F4280D8642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EF9592-AA3C-4CF8-A5DB-4D010195A438}"/>
              </a:ext>
            </a:extLst>
          </p:cNvPr>
          <p:cNvSpPr>
            <a:spLocks noGrp="1"/>
          </p:cNvSpPr>
          <p:nvPr>
            <p:ph type="dt" sz="half" idx="10"/>
          </p:nvPr>
        </p:nvSpPr>
        <p:spPr/>
        <p:txBody>
          <a:bodyPr/>
          <a:lstStyle/>
          <a:p>
            <a:fld id="{FD7183C4-A210-4E13-B6A0-473D640BE625}" type="datetime1">
              <a:rPr lang="en-US" smtClean="0"/>
              <a:t>3/25/2026</a:t>
            </a:fld>
            <a:endParaRPr lang="en-US" dirty="0"/>
          </a:p>
        </p:txBody>
      </p:sp>
      <p:sp>
        <p:nvSpPr>
          <p:cNvPr id="4" name="Footer Placeholder 3">
            <a:extLst>
              <a:ext uri="{FF2B5EF4-FFF2-40B4-BE49-F238E27FC236}">
                <a16:creationId xmlns:a16="http://schemas.microsoft.com/office/drawing/2014/main" id="{3C2C9377-F93E-4515-852A-26470775515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AED076D-476B-42BA-8795-14FE6C1E6974}"/>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625551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A599B4-6AB2-4190-82B5-7667EE1E922A}"/>
              </a:ext>
            </a:extLst>
          </p:cNvPr>
          <p:cNvSpPr>
            <a:spLocks noGrp="1"/>
          </p:cNvSpPr>
          <p:nvPr>
            <p:ph type="dt" sz="half" idx="10"/>
          </p:nvPr>
        </p:nvSpPr>
        <p:spPr/>
        <p:txBody>
          <a:bodyPr/>
          <a:lstStyle/>
          <a:p>
            <a:fld id="{0AE2D002-BBA7-456B-ACAF-6184F9DFD28F}" type="datetime1">
              <a:rPr lang="en-US" smtClean="0"/>
              <a:t>3/25/2026</a:t>
            </a:fld>
            <a:endParaRPr lang="en-US" dirty="0"/>
          </a:p>
        </p:txBody>
      </p:sp>
      <p:sp>
        <p:nvSpPr>
          <p:cNvPr id="3" name="Footer Placeholder 2">
            <a:extLst>
              <a:ext uri="{FF2B5EF4-FFF2-40B4-BE49-F238E27FC236}">
                <a16:creationId xmlns:a16="http://schemas.microsoft.com/office/drawing/2014/main" id="{1B8FBFB3-AD86-4E39-B8AE-B4EC1452815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9A4AF55-C114-4B60-9A20-56B00A11B3B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058200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83DA1-5CB8-405D-9613-8A9B7BC566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842BB15-A24D-42E9-9CAE-BB82722630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F0849D-D3C3-462A-9751-4EAB0B9145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180DD20-7A20-4574-98A4-427795876739}"/>
              </a:ext>
            </a:extLst>
          </p:cNvPr>
          <p:cNvSpPr>
            <a:spLocks noGrp="1"/>
          </p:cNvSpPr>
          <p:nvPr>
            <p:ph type="dt" sz="half" idx="10"/>
          </p:nvPr>
        </p:nvSpPr>
        <p:spPr/>
        <p:txBody>
          <a:bodyPr/>
          <a:lstStyle/>
          <a:p>
            <a:fld id="{44E3721D-7C65-4769-98B8-ADE6801B87F4}" type="datetime1">
              <a:rPr lang="en-US" smtClean="0"/>
              <a:t>3/25/2026</a:t>
            </a:fld>
            <a:endParaRPr lang="en-US" dirty="0"/>
          </a:p>
        </p:txBody>
      </p:sp>
      <p:sp>
        <p:nvSpPr>
          <p:cNvPr id="6" name="Footer Placeholder 5">
            <a:extLst>
              <a:ext uri="{FF2B5EF4-FFF2-40B4-BE49-F238E27FC236}">
                <a16:creationId xmlns:a16="http://schemas.microsoft.com/office/drawing/2014/main" id="{54D0ED2B-71C4-421A-9DB0-676E00C10BD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8C4572A-ADFC-4C53-BCA2-42BDF693BC4D}"/>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230950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F5C67-EEEC-4AB0-9653-0F80D6B109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D50D6D-5277-4324-AF23-5FAF007834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5275657-2BF9-4761-96B6-50EE3CFCFA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3C3F7B-A4C8-4F9D-8165-BC5186EA0929}"/>
              </a:ext>
            </a:extLst>
          </p:cNvPr>
          <p:cNvSpPr>
            <a:spLocks noGrp="1"/>
          </p:cNvSpPr>
          <p:nvPr>
            <p:ph type="dt" sz="half" idx="10"/>
          </p:nvPr>
        </p:nvSpPr>
        <p:spPr/>
        <p:txBody>
          <a:bodyPr/>
          <a:lstStyle/>
          <a:p>
            <a:fld id="{7EBCD86D-2B91-497C-869B-3501EA896E97}" type="datetime1">
              <a:rPr lang="en-US" smtClean="0"/>
              <a:t>3/25/2026</a:t>
            </a:fld>
            <a:endParaRPr lang="en-US" dirty="0"/>
          </a:p>
        </p:txBody>
      </p:sp>
      <p:sp>
        <p:nvSpPr>
          <p:cNvPr id="6" name="Footer Placeholder 5">
            <a:extLst>
              <a:ext uri="{FF2B5EF4-FFF2-40B4-BE49-F238E27FC236}">
                <a16:creationId xmlns:a16="http://schemas.microsoft.com/office/drawing/2014/main" id="{DE696EA5-2FA2-464D-982F-C53E6426A84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911B398-191B-4AB1-86ED-00D0046EACF5}"/>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58660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3445CA-54C1-4DDE-A216-DD2414E3F5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06395A-6879-4E93-B24E-067F88AC1D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50FF5B-A6A6-4F0F-AA5D-3F0F69A43A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C2A47C-7379-4B4D-94B7-ED85CE3FE19B}" type="datetime1">
              <a:rPr lang="en-US" smtClean="0"/>
              <a:t>3/25/2026</a:t>
            </a:fld>
            <a:endParaRPr lang="en-US" dirty="0"/>
          </a:p>
        </p:txBody>
      </p:sp>
      <p:sp>
        <p:nvSpPr>
          <p:cNvPr id="5" name="Footer Placeholder 4">
            <a:extLst>
              <a:ext uri="{FF2B5EF4-FFF2-40B4-BE49-F238E27FC236}">
                <a16:creationId xmlns:a16="http://schemas.microsoft.com/office/drawing/2014/main" id="{FA798FAA-76CC-42EF-8BE0-466A41BBAB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149FF02-6890-4E10-B958-1097AD32C6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FEDF93-2BFD-41CA-ABC7-B039102F3792}" type="slidenum">
              <a:rPr lang="en-US" smtClean="0"/>
              <a:t>‹#›</a:t>
            </a:fld>
            <a:endParaRPr lang="en-US" dirty="0"/>
          </a:p>
        </p:txBody>
      </p:sp>
    </p:spTree>
    <p:extLst>
      <p:ext uri="{BB962C8B-B14F-4D97-AF65-F5344CB8AC3E}">
        <p14:creationId xmlns:p14="http://schemas.microsoft.com/office/powerpoint/2010/main" val="2603789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jdfweb.com/badges-of-rank/"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hyperlink" Target="mailto:FISDMailbox@boj.org.jm"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mailto:FISDMailbox@boj.org.jm"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boj.org.jm/core-functions/financial-system/microcredit-regulation/microcredit-institution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0">
          <a:fgClr>
            <a:schemeClr val="accent5"/>
          </a:fgClr>
          <a:bgClr>
            <a:schemeClr val="accent3">
              <a:lumMod val="50000"/>
            </a:schemeClr>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00AEF-1595-4419-801B-6E36A33BB8CF}"/>
              </a:ext>
            </a:extLst>
          </p:cNvPr>
          <p:cNvSpPr>
            <a:spLocks noGrp="1"/>
          </p:cNvSpPr>
          <p:nvPr>
            <p:ph type="ctrTitle"/>
          </p:nvPr>
        </p:nvSpPr>
        <p:spPr>
          <a:xfrm>
            <a:off x="1437046" y="1731649"/>
            <a:ext cx="9829800" cy="4487382"/>
          </a:xfrm>
        </p:spPr>
        <p:txBody>
          <a:bodyPr wrap="square" lIns="0" tIns="0" rIns="0" bIns="0" anchor="t">
            <a:spAutoFit/>
          </a:bodyPr>
          <a:lstStyle/>
          <a:p>
            <a:r>
              <a:rPr lang="en-US" sz="4800" b="1" dirty="0">
                <a:solidFill>
                  <a:schemeClr val="bg1"/>
                </a:solidFill>
              </a:rPr>
              <a:t>Microcredit Information Session</a:t>
            </a:r>
            <a:br>
              <a:rPr lang="en-US" sz="4800" b="1" dirty="0">
                <a:solidFill>
                  <a:schemeClr val="bg1"/>
                </a:solidFill>
              </a:rPr>
            </a:br>
            <a:br>
              <a:rPr lang="en-US" b="1" dirty="0">
                <a:solidFill>
                  <a:schemeClr val="bg1"/>
                </a:solidFill>
              </a:rPr>
            </a:br>
            <a:r>
              <a:rPr lang="en-US" sz="4800" b="1" dirty="0">
                <a:solidFill>
                  <a:schemeClr val="bg1"/>
                </a:solidFill>
              </a:rPr>
              <a:t>Completing</a:t>
            </a:r>
            <a:r>
              <a:rPr lang="en-US" b="1" dirty="0">
                <a:solidFill>
                  <a:schemeClr val="bg1"/>
                </a:solidFill>
              </a:rPr>
              <a:t> </a:t>
            </a:r>
            <a:br>
              <a:rPr lang="en-US" b="1" dirty="0">
                <a:solidFill>
                  <a:schemeClr val="bg1"/>
                </a:solidFill>
              </a:rPr>
            </a:br>
            <a:r>
              <a:rPr lang="en-US" sz="4800" b="1" dirty="0">
                <a:solidFill>
                  <a:schemeClr val="bg1"/>
                </a:solidFill>
              </a:rPr>
              <a:t>The Fit and Proper Personal Questionnaire</a:t>
            </a:r>
            <a:br>
              <a:rPr lang="en-US" dirty="0">
                <a:solidFill>
                  <a:schemeClr val="bg1"/>
                </a:solidFill>
              </a:rPr>
            </a:br>
            <a:endParaRPr lang="en-US" dirty="0">
              <a:solidFill>
                <a:schemeClr val="accent4"/>
              </a:solidFill>
            </a:endParaRPr>
          </a:p>
        </p:txBody>
      </p:sp>
      <p:sp>
        <p:nvSpPr>
          <p:cNvPr id="4" name="Diamond 3">
            <a:extLst>
              <a:ext uri="{FF2B5EF4-FFF2-40B4-BE49-F238E27FC236}">
                <a16:creationId xmlns:a16="http://schemas.microsoft.com/office/drawing/2014/main" id="{1C59176D-59A8-4C02-B448-EE01232FB3E7}"/>
              </a:ext>
              <a:ext uri="{C183D7F6-B498-43B3-948B-1728B52AA6E4}">
                <adec:decorative xmlns:adec="http://schemas.microsoft.com/office/drawing/2017/decorative" val="1"/>
              </a:ext>
            </a:extLst>
          </p:cNvPr>
          <p:cNvSpPr/>
          <p:nvPr/>
        </p:nvSpPr>
        <p:spPr>
          <a:xfrm>
            <a:off x="4792319" y="-608242"/>
            <a:ext cx="2607364" cy="2607364"/>
          </a:xfrm>
          <a:prstGeom prst="diamond">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iamond 4">
            <a:extLst>
              <a:ext uri="{FF2B5EF4-FFF2-40B4-BE49-F238E27FC236}">
                <a16:creationId xmlns:a16="http://schemas.microsoft.com/office/drawing/2014/main" id="{A50B1817-3C7F-41BC-8557-7A00C928EE16}"/>
              </a:ext>
              <a:ext uri="{C183D7F6-B498-43B3-948B-1728B52AA6E4}">
                <adec:decorative xmlns:adec="http://schemas.microsoft.com/office/drawing/2017/decorative" val="1"/>
              </a:ext>
            </a:extLst>
          </p:cNvPr>
          <p:cNvSpPr/>
          <p:nvPr/>
        </p:nvSpPr>
        <p:spPr>
          <a:xfrm>
            <a:off x="4325258" y="-1770743"/>
            <a:ext cx="3541486" cy="3541486"/>
          </a:xfrm>
          <a:prstGeom prst="diamond">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5446059"/>
            <a:ext cx="12192000" cy="1429091"/>
          </a:xfrm>
          <a:prstGeom prst="rect">
            <a:avLst/>
          </a:prstGeom>
          <a:solidFill>
            <a:schemeClr val="bg1"/>
          </a:solidFill>
          <a:ln>
            <a:solidFill>
              <a:srgbClr val="045D8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4156229" y="5837438"/>
            <a:ext cx="3879542" cy="64633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b="1" i="1" dirty="0">
                <a:ln/>
                <a:solidFill>
                  <a:srgbClr val="055C86"/>
                </a:solidFill>
              </a:rPr>
              <a:t>Bank of Jamaica</a:t>
            </a:r>
          </a:p>
          <a:p>
            <a:pPr algn="ctr"/>
            <a:r>
              <a:rPr lang="en-US" b="1" i="1" dirty="0">
                <a:ln/>
                <a:solidFill>
                  <a:srgbClr val="FF0000"/>
                </a:solidFill>
              </a:rPr>
              <a:t>Updated March 2026</a:t>
            </a:r>
          </a:p>
        </p:txBody>
      </p:sp>
      <p:sp>
        <p:nvSpPr>
          <p:cNvPr id="6" name="Slide Number Placeholder 5"/>
          <p:cNvSpPr>
            <a:spLocks noGrp="1"/>
          </p:cNvSpPr>
          <p:nvPr>
            <p:ph type="sldNum" sz="quarter" idx="12"/>
          </p:nvPr>
        </p:nvSpPr>
        <p:spPr/>
        <p:txBody>
          <a:bodyPr/>
          <a:lstStyle/>
          <a:p>
            <a:fld id="{06FEDF93-2BFD-41CA-ABC7-B039102F3792}" type="slidenum">
              <a:rPr lang="en-US" smtClean="0"/>
              <a:t>1</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307" y="261273"/>
            <a:ext cx="1147614" cy="1665288"/>
          </a:xfrm>
          <a:prstGeom prst="rect">
            <a:avLst/>
          </a:prstGeom>
        </p:spPr>
      </p:pic>
    </p:spTree>
    <p:extLst>
      <p:ext uri="{BB962C8B-B14F-4D97-AF65-F5344CB8AC3E}">
        <p14:creationId xmlns:p14="http://schemas.microsoft.com/office/powerpoint/2010/main" val="2387849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3651719150"/>
              </p:ext>
            </p:extLst>
          </p:nvPr>
        </p:nvGraphicFramePr>
        <p:xfrm>
          <a:off x="738553" y="851453"/>
          <a:ext cx="10872875" cy="4612490"/>
        </p:xfrm>
        <a:graphic>
          <a:graphicData uri="http://schemas.openxmlformats.org/drawingml/2006/table">
            <a:tbl>
              <a:tblPr firstRow="1" bandRow="1">
                <a:tableStyleId>{1FECB4D8-DB02-4DC6-A0A2-4F2EBAE1DC90}</a:tableStyleId>
              </a:tblPr>
              <a:tblGrid>
                <a:gridCol w="4624022">
                  <a:extLst>
                    <a:ext uri="{9D8B030D-6E8A-4147-A177-3AD203B41FA5}">
                      <a16:colId xmlns:a16="http://schemas.microsoft.com/office/drawing/2014/main" val="655017874"/>
                    </a:ext>
                  </a:extLst>
                </a:gridCol>
                <a:gridCol w="6248853">
                  <a:extLst>
                    <a:ext uri="{9D8B030D-6E8A-4147-A177-3AD203B41FA5}">
                      <a16:colId xmlns:a16="http://schemas.microsoft.com/office/drawing/2014/main" val="2142909490"/>
                    </a:ext>
                  </a:extLst>
                </a:gridCol>
              </a:tblGrid>
              <a:tr h="520761">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724536">
                <a:tc>
                  <a:txBody>
                    <a:bodyPr/>
                    <a:lstStyle/>
                    <a:p>
                      <a:pPr marL="569913" indent="-569913"/>
                      <a:r>
                        <a:rPr lang="en-US" baseline="0" dirty="0">
                          <a:latin typeface="Arial" panose="020B0604020202020204" pitchFamily="34" charset="0"/>
                          <a:cs typeface="Arial" panose="020B0604020202020204" pitchFamily="34" charset="0"/>
                        </a:rPr>
                        <a:t>2(k)    Date of Birth  (MM/DD/YYYY)</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Date</a:t>
                      </a:r>
                      <a:r>
                        <a:rPr lang="en-US" baseline="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of birth in the format MM/DD/YYYY</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4022620570"/>
                  </a:ext>
                </a:extLst>
              </a:tr>
              <a:tr h="669713">
                <a:tc>
                  <a:txBody>
                    <a:bodyPr/>
                    <a:lstStyle/>
                    <a:p>
                      <a:pPr marL="569913" indent="-569913"/>
                      <a:r>
                        <a:rPr lang="en-US" baseline="0" dirty="0">
                          <a:latin typeface="Arial" panose="020B0604020202020204" pitchFamily="34" charset="0"/>
                          <a:cs typeface="Arial" panose="020B0604020202020204" pitchFamily="34" charset="0"/>
                        </a:rPr>
                        <a:t>2(l)     Nationality</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For e.g. Jamaican,</a:t>
                      </a:r>
                      <a:r>
                        <a:rPr lang="en-US" baseline="0" dirty="0">
                          <a:latin typeface="Arial" panose="020B0604020202020204" pitchFamily="34" charset="0"/>
                          <a:cs typeface="Arial" panose="020B0604020202020204" pitchFamily="34" charset="0"/>
                        </a:rPr>
                        <a:t> Australian, Brazilian</a:t>
                      </a:r>
                      <a:endParaRPr lang="en-US" dirty="0">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465286231"/>
                  </a:ext>
                </a:extLst>
              </a:tr>
              <a:tr h="2666928">
                <a:tc>
                  <a:txBody>
                    <a:bodyPr/>
                    <a:lstStyle/>
                    <a:p>
                      <a:pPr marL="569913" indent="-569913"/>
                      <a:r>
                        <a:rPr lang="en-US" baseline="0" dirty="0">
                          <a:latin typeface="Arial" panose="020B0604020202020204" pitchFamily="34" charset="0"/>
                          <a:cs typeface="Arial" panose="020B0604020202020204" pitchFamily="34" charset="0"/>
                        </a:rPr>
                        <a:t>2(m)   If Naturalized Citizen, indicate: </a:t>
                      </a:r>
                    </a:p>
                    <a:p>
                      <a:pPr marL="569913" indent="-569913"/>
                      <a:r>
                        <a:rPr lang="en-US" baseline="0" dirty="0">
                          <a:latin typeface="Arial" panose="020B0604020202020204" pitchFamily="34" charset="0"/>
                          <a:cs typeface="Arial" panose="020B0604020202020204" pitchFamily="34" charset="0"/>
                        </a:rPr>
                        <a:t>          - Date of Naturalization (MM/DD/YYYY)</a:t>
                      </a:r>
                    </a:p>
                    <a:p>
                      <a:pPr marL="569913" indent="-569913"/>
                      <a:r>
                        <a:rPr lang="en-US" baseline="0" dirty="0">
                          <a:latin typeface="Arial" panose="020B0604020202020204" pitchFamily="34" charset="0"/>
                          <a:cs typeface="Arial" panose="020B0604020202020204" pitchFamily="34" charset="0"/>
                        </a:rPr>
                        <a:t>          - Certificate No.</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92100" marR="0" lvl="0" indent="-2921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800" kern="1200" baseline="0" dirty="0">
                          <a:solidFill>
                            <a:schemeClr val="dk1"/>
                          </a:solidFill>
                          <a:latin typeface="Arial" panose="020B0604020202020204" pitchFamily="34" charset="0"/>
                          <a:ea typeface="+mn-ea"/>
                          <a:cs typeface="Arial" panose="020B0604020202020204" pitchFamily="34" charset="0"/>
                        </a:rPr>
                        <a:t>Indicate the date of naturalization in the following format  </a:t>
                      </a:r>
                      <a:r>
                        <a:rPr lang="en-US" baseline="0" dirty="0">
                          <a:latin typeface="Arial" panose="020B0604020202020204" pitchFamily="34" charset="0"/>
                          <a:cs typeface="Arial" panose="020B0604020202020204" pitchFamily="34" charset="0"/>
                        </a:rPr>
                        <a:t>MM/DD/YYYY</a:t>
                      </a:r>
                    </a:p>
                    <a:p>
                      <a:pPr marL="292100" marR="0" lvl="0" indent="-2921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baseline="0" dirty="0">
                        <a:latin typeface="Arial" panose="020B0604020202020204" pitchFamily="34" charset="0"/>
                        <a:cs typeface="Arial" panose="020B0604020202020204" pitchFamily="34" charset="0"/>
                      </a:endParaRPr>
                    </a:p>
                    <a:p>
                      <a:pPr marL="292100" indent="-292100">
                        <a:buFont typeface="Wingdings" panose="05000000000000000000" pitchFamily="2" charset="2"/>
                        <a:buChar char="ü"/>
                      </a:pPr>
                      <a:r>
                        <a:rPr lang="en-US" sz="1800" kern="1200" baseline="0" dirty="0">
                          <a:solidFill>
                            <a:schemeClr val="dk1"/>
                          </a:solidFill>
                          <a:latin typeface="Arial" panose="020B0604020202020204" pitchFamily="34" charset="0"/>
                          <a:ea typeface="+mn-ea"/>
                          <a:cs typeface="Arial" panose="020B0604020202020204" pitchFamily="34" charset="0"/>
                        </a:rPr>
                        <a:t>Indicate the naturalization certificate number</a:t>
                      </a:r>
                    </a:p>
                    <a:p>
                      <a:pPr marL="292100" indent="-292100">
                        <a:buFont typeface="Wingdings" panose="05000000000000000000" pitchFamily="2" charset="2"/>
                        <a:buChar char="ü"/>
                      </a:pPr>
                      <a:endParaRPr lang="en-US" sz="1800" kern="1200" baseline="0" dirty="0">
                        <a:solidFill>
                          <a:schemeClr val="dk1"/>
                        </a:solidFill>
                        <a:latin typeface="Arial" panose="020B0604020202020204" pitchFamily="34" charset="0"/>
                        <a:ea typeface="+mn-ea"/>
                        <a:cs typeface="Arial" panose="020B0604020202020204" pitchFamily="34" charset="0"/>
                      </a:endParaRPr>
                    </a:p>
                    <a:p>
                      <a:pPr marL="46355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800" kern="1200" baseline="0" dirty="0">
                          <a:solidFill>
                            <a:schemeClr val="dk1"/>
                          </a:solidFill>
                          <a:latin typeface="Arial" panose="020B0604020202020204" pitchFamily="34" charset="0"/>
                          <a:ea typeface="+mn-ea"/>
                          <a:cs typeface="Arial" panose="020B0604020202020204" pitchFamily="34" charset="0"/>
                        </a:rPr>
                        <a:t>The term “naturalization” refers to the process of allowing a foreigner who was born in one country to become a citizen of another country.</a:t>
                      </a:r>
                    </a:p>
                    <a:p>
                      <a:pPr marL="463550" indent="0">
                        <a:buFont typeface="Wingdings" panose="05000000000000000000" pitchFamily="2" charset="2"/>
                        <a:buNone/>
                      </a:pPr>
                      <a:endParaRPr lang="en-US" sz="1800" kern="1200" baseline="0" dirty="0">
                        <a:solidFill>
                          <a:schemeClr val="dk1"/>
                        </a:solidFill>
                        <a:latin typeface="Arial" panose="020B0604020202020204" pitchFamily="34" charset="0"/>
                        <a:ea typeface="+mn-ea"/>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4074627025"/>
                  </a:ext>
                </a:extLst>
              </a:tr>
            </a:tbl>
          </a:graphicData>
        </a:graphic>
      </p:graphicFrame>
      <p:sp>
        <p:nvSpPr>
          <p:cNvPr id="2" name="Slide Number Placeholder 1"/>
          <p:cNvSpPr>
            <a:spLocks noGrp="1"/>
          </p:cNvSpPr>
          <p:nvPr>
            <p:ph type="sldNum" sz="quarter" idx="12"/>
          </p:nvPr>
        </p:nvSpPr>
        <p:spPr/>
        <p:txBody>
          <a:bodyPr/>
          <a:lstStyle/>
          <a:p>
            <a:fld id="{06FEDF93-2BFD-41CA-ABC7-B039102F3792}" type="slidenum">
              <a:rPr lang="en-US" smtClean="0"/>
              <a:t>10</a:t>
            </a:fld>
            <a:endParaRPr lang="en-US" dirty="0"/>
          </a:p>
        </p:txBody>
      </p:sp>
    </p:spTree>
    <p:extLst>
      <p:ext uri="{BB962C8B-B14F-4D97-AF65-F5344CB8AC3E}">
        <p14:creationId xmlns:p14="http://schemas.microsoft.com/office/powerpoint/2010/main" val="1147860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2022470767"/>
              </p:ext>
            </p:extLst>
          </p:nvPr>
        </p:nvGraphicFramePr>
        <p:xfrm>
          <a:off x="738553" y="851452"/>
          <a:ext cx="10872875" cy="4787347"/>
        </p:xfrm>
        <a:graphic>
          <a:graphicData uri="http://schemas.openxmlformats.org/drawingml/2006/table">
            <a:tbl>
              <a:tblPr firstRow="1" bandRow="1">
                <a:tableStyleId>{1FECB4D8-DB02-4DC6-A0A2-4F2EBAE1DC90}</a:tableStyleId>
              </a:tblPr>
              <a:tblGrid>
                <a:gridCol w="4624022">
                  <a:extLst>
                    <a:ext uri="{9D8B030D-6E8A-4147-A177-3AD203B41FA5}">
                      <a16:colId xmlns:a16="http://schemas.microsoft.com/office/drawing/2014/main" val="655017874"/>
                    </a:ext>
                  </a:extLst>
                </a:gridCol>
                <a:gridCol w="6248853">
                  <a:extLst>
                    <a:ext uri="{9D8B030D-6E8A-4147-A177-3AD203B41FA5}">
                      <a16:colId xmlns:a16="http://schemas.microsoft.com/office/drawing/2014/main" val="2142909490"/>
                    </a:ext>
                  </a:extLst>
                </a:gridCol>
              </a:tblGrid>
              <a:tr h="566245">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2419412">
                <a:tc>
                  <a:txBody>
                    <a:bodyPr/>
                    <a:lstStyle/>
                    <a:p>
                      <a:pPr marL="633413" indent="-633413"/>
                      <a:r>
                        <a:rPr lang="en-US" baseline="0" dirty="0">
                          <a:latin typeface="Arial" panose="020B0604020202020204" pitchFamily="34" charset="0"/>
                          <a:cs typeface="Arial" panose="020B0604020202020204" pitchFamily="34" charset="0"/>
                        </a:rPr>
                        <a:t>2(n)    If not Jamaican, complete the following:</a:t>
                      </a:r>
                    </a:p>
                    <a:p>
                      <a:pPr marL="682625" indent="-219075"/>
                      <a:r>
                        <a:rPr lang="en-US" baseline="0" dirty="0">
                          <a:latin typeface="Arial" panose="020B0604020202020204" pitchFamily="34" charset="0"/>
                          <a:cs typeface="Arial" panose="020B0604020202020204" pitchFamily="34" charset="0"/>
                        </a:rPr>
                        <a:t> - Work Permit Number</a:t>
                      </a:r>
                    </a:p>
                    <a:p>
                      <a:pPr marL="682625" indent="-219075"/>
                      <a:r>
                        <a:rPr lang="en-US" baseline="0" dirty="0">
                          <a:latin typeface="Arial" panose="020B0604020202020204" pitchFamily="34" charset="0"/>
                          <a:cs typeface="Arial" panose="020B0604020202020204" pitchFamily="34" charset="0"/>
                        </a:rPr>
                        <a:t> - Passport  No. or other unique Identification Number (ID)</a:t>
                      </a:r>
                    </a:p>
                    <a:p>
                      <a:pPr marL="682625" indent="-219075"/>
                      <a:r>
                        <a:rPr lang="en-US" baseline="0" dirty="0">
                          <a:latin typeface="Arial" panose="020B0604020202020204" pitchFamily="34" charset="0"/>
                          <a:cs typeface="Arial" panose="020B0604020202020204" pitchFamily="34" charset="0"/>
                        </a:rPr>
                        <a:t> - Place of Issue of Passport or other ID mentioned above</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457200" indent="-457200">
                        <a:spcAft>
                          <a:spcPts val="600"/>
                        </a:spcAft>
                        <a:buFont typeface="Wingdings" panose="05000000000000000000" pitchFamily="2" charset="2"/>
                        <a:buChar char="ü"/>
                      </a:pPr>
                      <a:r>
                        <a:rPr lang="en-US" dirty="0">
                          <a:latin typeface="Arial" panose="020B0604020202020204" pitchFamily="34" charset="0"/>
                          <a:cs typeface="Arial" panose="020B0604020202020204" pitchFamily="34" charset="0"/>
                        </a:rPr>
                        <a:t>Work permit number</a:t>
                      </a:r>
                    </a:p>
                    <a:p>
                      <a:pPr marL="457200" indent="-457200">
                        <a:spcAft>
                          <a:spcPts val="600"/>
                        </a:spcAft>
                        <a:buFont typeface="Wingdings" panose="05000000000000000000" pitchFamily="2" charset="2"/>
                        <a:buChar char="ü"/>
                      </a:pPr>
                      <a:r>
                        <a:rPr lang="en-US" dirty="0">
                          <a:latin typeface="Arial" panose="020B0604020202020204" pitchFamily="34" charset="0"/>
                          <a:cs typeface="Arial" panose="020B0604020202020204" pitchFamily="34" charset="0"/>
                        </a:rPr>
                        <a:t>ID number (passport/drivers licence)</a:t>
                      </a:r>
                    </a:p>
                    <a:p>
                      <a:pPr marL="457200" indent="-457200">
                        <a:spcAft>
                          <a:spcPts val="600"/>
                        </a:spcAft>
                        <a:buFont typeface="Wingdings" panose="05000000000000000000" pitchFamily="2" charset="2"/>
                        <a:buChar char="ü"/>
                      </a:pPr>
                      <a:r>
                        <a:rPr lang="en-US" dirty="0">
                          <a:latin typeface="Arial" panose="020B0604020202020204" pitchFamily="34" charset="0"/>
                          <a:cs typeface="Arial" panose="020B0604020202020204" pitchFamily="34" charset="0"/>
                        </a:rPr>
                        <a:t>Place of issue of</a:t>
                      </a:r>
                      <a:r>
                        <a:rPr lang="en-US" baseline="0" dirty="0">
                          <a:latin typeface="Arial" panose="020B0604020202020204" pitchFamily="34" charset="0"/>
                          <a:cs typeface="Arial" panose="020B0604020202020204" pitchFamily="34" charset="0"/>
                        </a:rPr>
                        <a:t> ID</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3151901121"/>
                  </a:ext>
                </a:extLst>
              </a:tr>
              <a:tr h="1801690">
                <a:tc>
                  <a:txBody>
                    <a:bodyPr/>
                    <a:lstStyle/>
                    <a:p>
                      <a:pPr marL="625475" indent="-625475"/>
                      <a:r>
                        <a:rPr lang="en-US" baseline="0" dirty="0">
                          <a:latin typeface="Arial" panose="020B0604020202020204" pitchFamily="34" charset="0"/>
                          <a:cs typeface="Arial" panose="020B0604020202020204" pitchFamily="34" charset="0"/>
                        </a:rPr>
                        <a:t>3        State all the places (local or international) where you have resided for six or more months after attaining the age of eighteen. Also include the period of residence. </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spcAft>
                          <a:spcPts val="1200"/>
                        </a:spcAft>
                        <a:buFont typeface="Wingdings" panose="05000000000000000000" pitchFamily="2" charset="2"/>
                        <a:buChar char="ü"/>
                      </a:pPr>
                      <a:r>
                        <a:rPr lang="en-US" dirty="0">
                          <a:latin typeface="Arial" panose="020B0604020202020204" pitchFamily="34" charset="0"/>
                          <a:cs typeface="Arial" panose="020B0604020202020204" pitchFamily="34" charset="0"/>
                        </a:rPr>
                        <a:t>Street name, city/parish, </a:t>
                      </a:r>
                      <a:r>
                        <a:rPr lang="en-US" baseline="0" dirty="0">
                          <a:latin typeface="Arial" panose="020B0604020202020204" pitchFamily="34" charset="0"/>
                          <a:cs typeface="Arial" panose="020B0604020202020204" pitchFamily="34" charset="0"/>
                        </a:rPr>
                        <a:t>country and period of residence (date format: MM/YYYY)</a:t>
                      </a:r>
                    </a:p>
                    <a:p>
                      <a:pPr marL="285750" indent="-285750">
                        <a:buFont typeface="Wingdings" panose="05000000000000000000" pitchFamily="2" charset="2"/>
                        <a:buChar char="ü"/>
                      </a:pPr>
                      <a:r>
                        <a:rPr lang="en-US" baseline="0" dirty="0">
                          <a:latin typeface="Arial" panose="020B0604020202020204" pitchFamily="34" charset="0"/>
                          <a:cs typeface="Arial" panose="020B0604020202020204" pitchFamily="34" charset="0"/>
                        </a:rPr>
                        <a:t>Police clearance reports will be required from the law enforcement authorities in each applicable jurisdiction</a:t>
                      </a:r>
                      <a:endParaRPr lang="en-US" dirty="0">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1864562570"/>
                  </a:ext>
                </a:extLst>
              </a:tr>
            </a:tbl>
          </a:graphicData>
        </a:graphic>
      </p:graphicFrame>
      <p:sp>
        <p:nvSpPr>
          <p:cNvPr id="2" name="Slide Number Placeholder 1"/>
          <p:cNvSpPr>
            <a:spLocks noGrp="1"/>
          </p:cNvSpPr>
          <p:nvPr>
            <p:ph type="sldNum" sz="quarter" idx="12"/>
          </p:nvPr>
        </p:nvSpPr>
        <p:spPr/>
        <p:txBody>
          <a:bodyPr/>
          <a:lstStyle/>
          <a:p>
            <a:fld id="{06FEDF93-2BFD-41CA-ABC7-B039102F3792}" type="slidenum">
              <a:rPr lang="en-US" smtClean="0"/>
              <a:t>11</a:t>
            </a:fld>
            <a:endParaRPr lang="en-US" dirty="0"/>
          </a:p>
        </p:txBody>
      </p:sp>
    </p:spTree>
    <p:extLst>
      <p:ext uri="{BB962C8B-B14F-4D97-AF65-F5344CB8AC3E}">
        <p14:creationId xmlns:p14="http://schemas.microsoft.com/office/powerpoint/2010/main" val="2116748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2323725058"/>
              </p:ext>
            </p:extLst>
          </p:nvPr>
        </p:nvGraphicFramePr>
        <p:xfrm>
          <a:off x="228601" y="851453"/>
          <a:ext cx="11607800" cy="3729053"/>
        </p:xfrm>
        <a:graphic>
          <a:graphicData uri="http://schemas.openxmlformats.org/drawingml/2006/table">
            <a:tbl>
              <a:tblPr firstRow="1" bandRow="1">
                <a:tableStyleId>{1FECB4D8-DB02-4DC6-A0A2-4F2EBAE1DC90}</a:tableStyleId>
              </a:tblPr>
              <a:tblGrid>
                <a:gridCol w="4936571">
                  <a:extLst>
                    <a:ext uri="{9D8B030D-6E8A-4147-A177-3AD203B41FA5}">
                      <a16:colId xmlns:a16="http://schemas.microsoft.com/office/drawing/2014/main" val="655017874"/>
                    </a:ext>
                  </a:extLst>
                </a:gridCol>
                <a:gridCol w="6671229">
                  <a:extLst>
                    <a:ext uri="{9D8B030D-6E8A-4147-A177-3AD203B41FA5}">
                      <a16:colId xmlns:a16="http://schemas.microsoft.com/office/drawing/2014/main" val="2142909490"/>
                    </a:ext>
                  </a:extLst>
                </a:gridCol>
              </a:tblGrid>
              <a:tr h="464206">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970613">
                <a:tc gridSpan="2">
                  <a:txBody>
                    <a:bodyPr/>
                    <a:lstStyle/>
                    <a:p>
                      <a:pPr marL="569913" indent="-569913"/>
                      <a:r>
                        <a:rPr lang="en-US" sz="1600" baseline="0" dirty="0">
                          <a:latin typeface="Arial" panose="020B0604020202020204" pitchFamily="34" charset="0"/>
                          <a:cs typeface="Arial" panose="020B0604020202020204" pitchFamily="34" charset="0"/>
                        </a:rPr>
                        <a:t>Question 4a – g relate to the respondent’s spouse, father and mother. </a:t>
                      </a:r>
                    </a:p>
                    <a:p>
                      <a:pPr marL="569913" indent="-569913"/>
                      <a:r>
                        <a:rPr lang="en-US" sz="1600" baseline="0" dirty="0">
                          <a:latin typeface="Arial" panose="020B0604020202020204" pitchFamily="34" charset="0"/>
                          <a:cs typeface="Arial" panose="020B0604020202020204" pitchFamily="34" charset="0"/>
                        </a:rPr>
                        <a:t>4(h) relates to children of the respondent</a:t>
                      </a:r>
                    </a:p>
                    <a:p>
                      <a:pPr marL="569913" indent="-569913"/>
                      <a:r>
                        <a:rPr lang="en-US" sz="1600" baseline="0" dirty="0">
                          <a:latin typeface="Arial" panose="020B0604020202020204" pitchFamily="34" charset="0"/>
                          <a:cs typeface="Arial" panose="020B0604020202020204" pitchFamily="34" charset="0"/>
                        </a:rPr>
                        <a:t>4(i) relates to immediate relatives of the respondent who are politically exposed persons</a:t>
                      </a:r>
                    </a:p>
                  </a:txBody>
                  <a:tcPr marL="96063" marR="96063" marB="182880">
                    <a:solidFill>
                      <a:schemeClr val="bg1"/>
                    </a:solidFill>
                  </a:tcPr>
                </a:tc>
                <a:tc hMerge="1">
                  <a:txBody>
                    <a:bodyPr/>
                    <a:lstStyle/>
                    <a:p>
                      <a:pPr marL="285750" indent="-285750">
                        <a:buFont typeface="Wingdings" panose="05000000000000000000" pitchFamily="2" charset="2"/>
                        <a:buChar char="ü"/>
                      </a:pPr>
                      <a:endParaRPr lang="en-US" dirty="0">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137435162"/>
                  </a:ext>
                </a:extLst>
              </a:tr>
              <a:tr h="1111282">
                <a:tc>
                  <a:txBody>
                    <a:bodyPr/>
                    <a:lstStyle/>
                    <a:p>
                      <a:pPr marL="569913" indent="-569913"/>
                      <a:r>
                        <a:rPr lang="en-US" baseline="0" dirty="0">
                          <a:latin typeface="Arial" panose="020B0604020202020204" pitchFamily="34" charset="0"/>
                          <a:cs typeface="Arial" panose="020B0604020202020204" pitchFamily="34" charset="0"/>
                        </a:rPr>
                        <a:t>4(a)    Information on Immediate Relatives: </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spcAft>
                          <a:spcPts val="1200"/>
                        </a:spcAft>
                        <a:buFont typeface="Wingdings" panose="05000000000000000000" pitchFamily="2" charset="2"/>
                        <a:buChar char="ü"/>
                      </a:pPr>
                      <a:r>
                        <a:rPr lang="en-US" dirty="0">
                          <a:latin typeface="Arial" panose="020B0604020202020204" pitchFamily="34" charset="0"/>
                          <a:cs typeface="Arial" panose="020B0604020202020204" pitchFamily="34" charset="0"/>
                        </a:rPr>
                        <a:t>First, middle and last names</a:t>
                      </a:r>
                    </a:p>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If deceased</a:t>
                      </a:r>
                      <a:r>
                        <a:rPr lang="en-US" baseline="0" dirty="0">
                          <a:latin typeface="Arial" panose="020B0604020202020204" pitchFamily="34" charset="0"/>
                          <a:cs typeface="Arial" panose="020B0604020202020204" pitchFamily="34" charset="0"/>
                        </a:rPr>
                        <a:t>, state deceased in brackets beside their name and provide requisite details. </a:t>
                      </a:r>
                      <a:endParaRPr lang="en-US" dirty="0">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969581257"/>
                  </a:ext>
                </a:extLst>
              </a:tr>
              <a:tr h="970613">
                <a:tc>
                  <a:txBody>
                    <a:bodyPr/>
                    <a:lstStyle/>
                    <a:p>
                      <a:pPr marL="625475" indent="-625475"/>
                      <a:r>
                        <a:rPr lang="en-US" baseline="0" dirty="0">
                          <a:latin typeface="Arial" panose="020B0604020202020204" pitchFamily="34" charset="0"/>
                          <a:cs typeface="Arial" panose="020B0604020202020204" pitchFamily="34" charset="0"/>
                        </a:rPr>
                        <a:t>4(b)    Other Names Used (Trade Names,    Aliases, Pseudonyms for professional reasons). </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Other names used by related</a:t>
                      </a:r>
                      <a:r>
                        <a:rPr lang="en-US" baseline="0" dirty="0">
                          <a:latin typeface="Arial" panose="020B0604020202020204" pitchFamily="34" charset="0"/>
                          <a:cs typeface="Arial" panose="020B0604020202020204" pitchFamily="34" charset="0"/>
                        </a:rPr>
                        <a:t> persons</a:t>
                      </a:r>
                      <a:endParaRPr lang="en-US" dirty="0">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1964357815"/>
                  </a:ext>
                </a:extLst>
              </a:tr>
            </a:tbl>
          </a:graphicData>
        </a:graphic>
      </p:graphicFrame>
      <p:sp>
        <p:nvSpPr>
          <p:cNvPr id="3" name="Slide Number Placeholder 2"/>
          <p:cNvSpPr>
            <a:spLocks noGrp="1"/>
          </p:cNvSpPr>
          <p:nvPr>
            <p:ph type="sldNum" sz="quarter" idx="12"/>
          </p:nvPr>
        </p:nvSpPr>
        <p:spPr/>
        <p:txBody>
          <a:bodyPr/>
          <a:lstStyle/>
          <a:p>
            <a:fld id="{06FEDF93-2BFD-41CA-ABC7-B039102F3792}" type="slidenum">
              <a:rPr lang="en-US" smtClean="0"/>
              <a:t>12</a:t>
            </a:fld>
            <a:endParaRPr lang="en-US" dirty="0"/>
          </a:p>
        </p:txBody>
      </p:sp>
    </p:spTree>
    <p:extLst>
      <p:ext uri="{BB962C8B-B14F-4D97-AF65-F5344CB8AC3E}">
        <p14:creationId xmlns:p14="http://schemas.microsoft.com/office/powerpoint/2010/main" val="3588492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2523299345"/>
              </p:ext>
            </p:extLst>
          </p:nvPr>
        </p:nvGraphicFramePr>
        <p:xfrm>
          <a:off x="228601" y="851453"/>
          <a:ext cx="11607800" cy="3200400"/>
        </p:xfrm>
        <a:graphic>
          <a:graphicData uri="http://schemas.openxmlformats.org/drawingml/2006/table">
            <a:tbl>
              <a:tblPr firstRow="1" bandRow="1">
                <a:tableStyleId>{1FECB4D8-DB02-4DC6-A0A2-4F2EBAE1DC90}</a:tableStyleId>
              </a:tblPr>
              <a:tblGrid>
                <a:gridCol w="4936571">
                  <a:extLst>
                    <a:ext uri="{9D8B030D-6E8A-4147-A177-3AD203B41FA5}">
                      <a16:colId xmlns:a16="http://schemas.microsoft.com/office/drawing/2014/main" val="655017874"/>
                    </a:ext>
                  </a:extLst>
                </a:gridCol>
                <a:gridCol w="6671229">
                  <a:extLst>
                    <a:ext uri="{9D8B030D-6E8A-4147-A177-3AD203B41FA5}">
                      <a16:colId xmlns:a16="http://schemas.microsoft.com/office/drawing/2014/main" val="2142909490"/>
                    </a:ext>
                  </a:extLst>
                </a:gridCol>
              </a:tblGrid>
              <a:tr h="464206">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2489833">
                <a:tc>
                  <a:txBody>
                    <a:bodyPr/>
                    <a:lstStyle/>
                    <a:p>
                      <a:pPr marL="625475" indent="-625475"/>
                      <a:r>
                        <a:rPr lang="en-US" baseline="0" dirty="0">
                          <a:latin typeface="Arial" panose="020B0604020202020204" pitchFamily="34" charset="0"/>
                          <a:cs typeface="Arial" panose="020B0604020202020204" pitchFamily="34" charset="0"/>
                        </a:rPr>
                        <a:t>4(c)   Taxpayer Registration Number </a:t>
                      </a:r>
                    </a:p>
                    <a:p>
                      <a:pPr marL="625475" indent="-625475"/>
                      <a:r>
                        <a:rPr lang="en-US" baseline="0" dirty="0">
                          <a:latin typeface="Arial" panose="020B0604020202020204" pitchFamily="34" charset="0"/>
                          <a:cs typeface="Arial" panose="020B0604020202020204" pitchFamily="34" charset="0"/>
                        </a:rPr>
                        <a:t>          (issued by Tax Administration   Jamaica.  </a:t>
                      </a:r>
                    </a:p>
                    <a:p>
                      <a:pPr marL="625475" indent="9525"/>
                      <a:r>
                        <a:rPr lang="en-US" baseline="0" dirty="0">
                          <a:latin typeface="Arial" panose="020B0604020202020204" pitchFamily="34" charset="0"/>
                          <a:cs typeface="Arial" panose="020B0604020202020204" pitchFamily="34" charset="0"/>
                        </a:rPr>
                        <a:t>If not applicable, please indicate N/A in the space provided and complete passport information below)</a:t>
                      </a:r>
                    </a:p>
                    <a:p>
                      <a:pPr marL="914400" indent="-231775"/>
                      <a:r>
                        <a:rPr lang="en-US" baseline="0" dirty="0">
                          <a:latin typeface="Arial" panose="020B0604020202020204" pitchFamily="34" charset="0"/>
                          <a:cs typeface="Arial" panose="020B0604020202020204" pitchFamily="34" charset="0"/>
                        </a:rPr>
                        <a:t>- Passport  No. or other unique Identification Number (ID)</a:t>
                      </a:r>
                    </a:p>
                    <a:p>
                      <a:pPr marL="914400" indent="-231775"/>
                      <a:r>
                        <a:rPr lang="en-US" baseline="0" dirty="0">
                          <a:latin typeface="Arial" panose="020B0604020202020204" pitchFamily="34" charset="0"/>
                          <a:cs typeface="Arial" panose="020B0604020202020204" pitchFamily="34" charset="0"/>
                        </a:rPr>
                        <a:t>- Place of Issue of Passport or other ID mentioned above</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spcAft>
                          <a:spcPts val="1200"/>
                        </a:spcAft>
                        <a:buFont typeface="Wingdings" panose="05000000000000000000" pitchFamily="2" charset="2"/>
                        <a:buChar char="ü"/>
                      </a:pPr>
                      <a:r>
                        <a:rPr lang="en-US" dirty="0">
                          <a:latin typeface="Arial" panose="020B0604020202020204" pitchFamily="34" charset="0"/>
                          <a:cs typeface="Arial" panose="020B0604020202020204" pitchFamily="34" charset="0"/>
                        </a:rPr>
                        <a:t>TRN, and if not applicable:</a:t>
                      </a:r>
                    </a:p>
                    <a:p>
                      <a:pPr marL="741363" indent="-277813">
                        <a:spcAft>
                          <a:spcPts val="1200"/>
                        </a:spcAft>
                        <a:buFont typeface="Wingdings" panose="05000000000000000000" pitchFamily="2" charset="2"/>
                        <a:buChar char="§"/>
                      </a:pPr>
                      <a:r>
                        <a:rPr lang="en-US" dirty="0">
                          <a:latin typeface="Arial" panose="020B0604020202020204" pitchFamily="34" charset="0"/>
                          <a:cs typeface="Arial" panose="020B0604020202020204" pitchFamily="34" charset="0"/>
                        </a:rPr>
                        <a:t>Passport or drivers licence number </a:t>
                      </a:r>
                    </a:p>
                    <a:p>
                      <a:pPr marL="741363" indent="-277813">
                        <a:spcAft>
                          <a:spcPts val="1200"/>
                        </a:spcAft>
                        <a:buFont typeface="Wingdings" panose="05000000000000000000" pitchFamily="2" charset="2"/>
                        <a:buChar char="§"/>
                      </a:pPr>
                      <a:r>
                        <a:rPr lang="en-US" dirty="0">
                          <a:latin typeface="Arial" panose="020B0604020202020204" pitchFamily="34" charset="0"/>
                          <a:cs typeface="Arial" panose="020B0604020202020204" pitchFamily="34" charset="0"/>
                        </a:rPr>
                        <a:t>Place of issue of passport or drivers licence</a:t>
                      </a:r>
                    </a:p>
                    <a:p>
                      <a:pPr marL="463550" indent="0">
                        <a:buFont typeface="Wingdings" panose="05000000000000000000" pitchFamily="2" charset="2"/>
                        <a:buNone/>
                      </a:pPr>
                      <a:endParaRPr lang="en-US" dirty="0">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1843366645"/>
                  </a:ext>
                </a:extLst>
              </a:tr>
            </a:tbl>
          </a:graphicData>
        </a:graphic>
      </p:graphicFrame>
      <p:sp>
        <p:nvSpPr>
          <p:cNvPr id="3" name="Slide Number Placeholder 2"/>
          <p:cNvSpPr>
            <a:spLocks noGrp="1"/>
          </p:cNvSpPr>
          <p:nvPr>
            <p:ph type="sldNum" sz="quarter" idx="12"/>
          </p:nvPr>
        </p:nvSpPr>
        <p:spPr/>
        <p:txBody>
          <a:bodyPr/>
          <a:lstStyle/>
          <a:p>
            <a:fld id="{06FEDF93-2BFD-41CA-ABC7-B039102F3792}" type="slidenum">
              <a:rPr lang="en-US" smtClean="0"/>
              <a:t>13</a:t>
            </a:fld>
            <a:endParaRPr lang="en-US" dirty="0"/>
          </a:p>
        </p:txBody>
      </p:sp>
    </p:spTree>
    <p:extLst>
      <p:ext uri="{BB962C8B-B14F-4D97-AF65-F5344CB8AC3E}">
        <p14:creationId xmlns:p14="http://schemas.microsoft.com/office/powerpoint/2010/main" val="3016409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1619530263"/>
              </p:ext>
            </p:extLst>
          </p:nvPr>
        </p:nvGraphicFramePr>
        <p:xfrm>
          <a:off x="738553" y="851453"/>
          <a:ext cx="10872875" cy="4840636"/>
        </p:xfrm>
        <a:graphic>
          <a:graphicData uri="http://schemas.openxmlformats.org/drawingml/2006/table">
            <a:tbl>
              <a:tblPr firstRow="1" bandRow="1">
                <a:tableStyleId>{1FECB4D8-DB02-4DC6-A0A2-4F2EBAE1DC90}</a:tableStyleId>
              </a:tblPr>
              <a:tblGrid>
                <a:gridCol w="4624022">
                  <a:extLst>
                    <a:ext uri="{9D8B030D-6E8A-4147-A177-3AD203B41FA5}">
                      <a16:colId xmlns:a16="http://schemas.microsoft.com/office/drawing/2014/main" val="655017874"/>
                    </a:ext>
                  </a:extLst>
                </a:gridCol>
                <a:gridCol w="6248853">
                  <a:extLst>
                    <a:ext uri="{9D8B030D-6E8A-4147-A177-3AD203B41FA5}">
                      <a16:colId xmlns:a16="http://schemas.microsoft.com/office/drawing/2014/main" val="2142909490"/>
                    </a:ext>
                  </a:extLst>
                </a:gridCol>
              </a:tblGrid>
              <a:tr h="0">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2499997">
                <a:tc>
                  <a:txBody>
                    <a:bodyPr/>
                    <a:lstStyle/>
                    <a:p>
                      <a:pPr marL="569913" indent="-569913"/>
                      <a:r>
                        <a:rPr lang="en-US" baseline="0" dirty="0">
                          <a:latin typeface="Arial" panose="020B0604020202020204" pitchFamily="34" charset="0"/>
                          <a:cs typeface="Arial" panose="020B0604020202020204" pitchFamily="34" charset="0"/>
                        </a:rPr>
                        <a:t>4(d)   Home Address </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Complete address of the respondent’s spouse, father and mother in the following format:</a:t>
                      </a:r>
                    </a:p>
                    <a:p>
                      <a:pPr marL="280988" indent="0"/>
                      <a:r>
                        <a:rPr lang="en-US" dirty="0">
                          <a:latin typeface="Arial" panose="020B0604020202020204" pitchFamily="34" charset="0"/>
                          <a:cs typeface="Arial" panose="020B0604020202020204" pitchFamily="34" charset="0"/>
                        </a:rPr>
                        <a:t>Address 1:           81 Duke Street</a:t>
                      </a:r>
                    </a:p>
                    <a:p>
                      <a:pPr marL="280988" indent="0"/>
                      <a:r>
                        <a:rPr lang="en-US" dirty="0">
                          <a:latin typeface="Arial" panose="020B0604020202020204" pitchFamily="34" charset="0"/>
                          <a:cs typeface="Arial" panose="020B0604020202020204" pitchFamily="34" charset="0"/>
                        </a:rPr>
                        <a:t>Address 2:           Kingston</a:t>
                      </a:r>
                    </a:p>
                    <a:p>
                      <a:pPr marL="280988" indent="0"/>
                      <a:r>
                        <a:rPr lang="en-US" dirty="0">
                          <a:latin typeface="Arial" panose="020B0604020202020204" pitchFamily="34" charset="0"/>
                          <a:cs typeface="Arial" panose="020B0604020202020204" pitchFamily="34" charset="0"/>
                        </a:rPr>
                        <a:t>Address 3/City</a:t>
                      </a:r>
                      <a:r>
                        <a:rPr lang="en-US" sz="1800" kern="1200" dirty="0">
                          <a:solidFill>
                            <a:schemeClr val="dk1"/>
                          </a:solidFill>
                          <a:latin typeface="Arial" panose="020B0604020202020204" pitchFamily="34" charset="0"/>
                          <a:ea typeface="+mn-ea"/>
                          <a:cs typeface="Arial" panose="020B0604020202020204" pitchFamily="34" charset="0"/>
                        </a:rPr>
                        <a:t>:    Kingston CSO</a:t>
                      </a:r>
                    </a:p>
                    <a:p>
                      <a:pPr marL="280988" indent="0">
                        <a:tabLst/>
                      </a:pPr>
                      <a:r>
                        <a:rPr lang="en-US" dirty="0">
                          <a:latin typeface="Arial" panose="020B0604020202020204" pitchFamily="34" charset="0"/>
                          <a:cs typeface="Arial" panose="020B0604020202020204" pitchFamily="34" charset="0"/>
                        </a:rPr>
                        <a:t>Parish/State</a:t>
                      </a:r>
                      <a:r>
                        <a:rPr lang="en-US" sz="1800" kern="1200" dirty="0">
                          <a:solidFill>
                            <a:schemeClr val="dk1"/>
                          </a:solidFill>
                          <a:latin typeface="Arial" panose="020B0604020202020204" pitchFamily="34" charset="0"/>
                          <a:ea typeface="+mn-ea"/>
                          <a:cs typeface="Arial" panose="020B0604020202020204" pitchFamily="34" charset="0"/>
                        </a:rPr>
                        <a:t>:       </a:t>
                      </a:r>
                      <a:r>
                        <a:rPr lang="en-US" sz="1800" kern="1200" baseline="0" dirty="0">
                          <a:solidFill>
                            <a:schemeClr val="dk1"/>
                          </a:solidFill>
                          <a:latin typeface="Arial" panose="020B0604020202020204" pitchFamily="34" charset="0"/>
                          <a:ea typeface="+mn-ea"/>
                          <a:cs typeface="Arial" panose="020B0604020202020204" pitchFamily="34" charset="0"/>
                        </a:rPr>
                        <a:t> </a:t>
                      </a:r>
                      <a:r>
                        <a:rPr lang="en-US" sz="1800" kern="1200" dirty="0">
                          <a:solidFill>
                            <a:schemeClr val="dk1"/>
                          </a:solidFill>
                          <a:latin typeface="Arial" panose="020B0604020202020204" pitchFamily="34" charset="0"/>
                          <a:ea typeface="+mn-ea"/>
                          <a:cs typeface="Arial" panose="020B0604020202020204" pitchFamily="34" charset="0"/>
                        </a:rPr>
                        <a:t>Kingston</a:t>
                      </a:r>
                    </a:p>
                    <a:p>
                      <a:pPr marL="280988" indent="0"/>
                      <a:r>
                        <a:rPr lang="en-US" dirty="0">
                          <a:latin typeface="Arial" panose="020B0604020202020204" pitchFamily="34" charset="0"/>
                          <a:cs typeface="Arial" panose="020B0604020202020204" pitchFamily="34" charset="0"/>
                        </a:rPr>
                        <a:t>Postal/Zip Code:  Kingston CSO</a:t>
                      </a:r>
                    </a:p>
                    <a:p>
                      <a:pPr marL="280988" indent="0"/>
                      <a:r>
                        <a:rPr lang="en-US" dirty="0">
                          <a:latin typeface="Arial" panose="020B0604020202020204" pitchFamily="34" charset="0"/>
                          <a:cs typeface="Arial" panose="020B0604020202020204" pitchFamily="34" charset="0"/>
                        </a:rPr>
                        <a:t>Country:               Jamaica</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610379603"/>
                  </a:ext>
                </a:extLst>
              </a:tr>
              <a:tr h="786159">
                <a:tc>
                  <a:txBody>
                    <a:bodyPr/>
                    <a:lstStyle/>
                    <a:p>
                      <a:pPr marL="533400" indent="-533400"/>
                      <a:r>
                        <a:rPr lang="en-US" baseline="0" dirty="0">
                          <a:latin typeface="Arial" panose="020B0604020202020204" pitchFamily="34" charset="0"/>
                          <a:cs typeface="Arial" panose="020B0604020202020204" pitchFamily="34" charset="0"/>
                        </a:rPr>
                        <a:t>4(e)  Address of Employment/Business </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8925" indent="-288925">
                        <a:buFont typeface="Wingdings" panose="05000000000000000000" pitchFamily="2" charset="2"/>
                        <a:buChar char="ü"/>
                      </a:pPr>
                      <a:r>
                        <a:rPr lang="en-US" dirty="0">
                          <a:latin typeface="Arial" panose="020B0604020202020204" pitchFamily="34" charset="0"/>
                          <a:cs typeface="Arial" panose="020B0604020202020204" pitchFamily="34" charset="0"/>
                        </a:rPr>
                        <a:t>Enter similar details as above for the address</a:t>
                      </a:r>
                      <a:r>
                        <a:rPr lang="en-US" baseline="0" dirty="0">
                          <a:latin typeface="Arial" panose="020B0604020202020204" pitchFamily="34" charset="0"/>
                          <a:cs typeface="Arial" panose="020B0604020202020204" pitchFamily="34" charset="0"/>
                        </a:rPr>
                        <a:t> of employment/business for the respondent’s spouse, father and mother.</a:t>
                      </a:r>
                      <a:endParaRPr lang="en-US" dirty="0">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4159149797"/>
                  </a:ext>
                </a:extLst>
              </a:tr>
              <a:tr h="786159">
                <a:tc>
                  <a:txBody>
                    <a:bodyPr/>
                    <a:lstStyle/>
                    <a:p>
                      <a:pPr marL="569913" indent="-569913"/>
                      <a:r>
                        <a:rPr lang="en-US" baseline="0" dirty="0">
                          <a:latin typeface="Arial" panose="020B0604020202020204" pitchFamily="34" charset="0"/>
                          <a:cs typeface="Arial" panose="020B0604020202020204" pitchFamily="34" charset="0"/>
                        </a:rPr>
                        <a:t>4(f)    Nationality</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For e.g. Jamaican,</a:t>
                      </a:r>
                      <a:r>
                        <a:rPr lang="en-US" baseline="0" dirty="0">
                          <a:latin typeface="Arial" panose="020B0604020202020204" pitchFamily="34" charset="0"/>
                          <a:cs typeface="Arial" panose="020B0604020202020204" pitchFamily="34" charset="0"/>
                        </a:rPr>
                        <a:t> Australian, Brazilian</a:t>
                      </a:r>
                      <a:endParaRPr lang="en-US" dirty="0">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059973160"/>
                  </a:ext>
                </a:extLst>
              </a:tr>
            </a:tbl>
          </a:graphicData>
        </a:graphic>
      </p:graphicFrame>
      <p:sp>
        <p:nvSpPr>
          <p:cNvPr id="3" name="Slide Number Placeholder 2"/>
          <p:cNvSpPr>
            <a:spLocks noGrp="1"/>
          </p:cNvSpPr>
          <p:nvPr>
            <p:ph type="sldNum" sz="quarter" idx="12"/>
          </p:nvPr>
        </p:nvSpPr>
        <p:spPr/>
        <p:txBody>
          <a:bodyPr/>
          <a:lstStyle/>
          <a:p>
            <a:fld id="{06FEDF93-2BFD-41CA-ABC7-B039102F3792}" type="slidenum">
              <a:rPr lang="en-US" smtClean="0"/>
              <a:t>14</a:t>
            </a:fld>
            <a:endParaRPr lang="en-US" dirty="0"/>
          </a:p>
        </p:txBody>
      </p:sp>
    </p:spTree>
    <p:extLst>
      <p:ext uri="{BB962C8B-B14F-4D97-AF65-F5344CB8AC3E}">
        <p14:creationId xmlns:p14="http://schemas.microsoft.com/office/powerpoint/2010/main" val="1826351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1664280342"/>
              </p:ext>
            </p:extLst>
          </p:nvPr>
        </p:nvGraphicFramePr>
        <p:xfrm>
          <a:off x="596900" y="908498"/>
          <a:ext cx="10872875" cy="5775960"/>
        </p:xfrm>
        <a:graphic>
          <a:graphicData uri="http://schemas.openxmlformats.org/drawingml/2006/table">
            <a:tbl>
              <a:tblPr firstRow="1" bandRow="1">
                <a:tableStyleId>{1FECB4D8-DB02-4DC6-A0A2-4F2EBAE1DC90}</a:tableStyleId>
              </a:tblPr>
              <a:tblGrid>
                <a:gridCol w="4624022">
                  <a:extLst>
                    <a:ext uri="{9D8B030D-6E8A-4147-A177-3AD203B41FA5}">
                      <a16:colId xmlns:a16="http://schemas.microsoft.com/office/drawing/2014/main" val="655017874"/>
                    </a:ext>
                  </a:extLst>
                </a:gridCol>
                <a:gridCol w="6248853">
                  <a:extLst>
                    <a:ext uri="{9D8B030D-6E8A-4147-A177-3AD203B41FA5}">
                      <a16:colId xmlns:a16="http://schemas.microsoft.com/office/drawing/2014/main" val="2142909490"/>
                    </a:ext>
                  </a:extLst>
                </a:gridCol>
              </a:tblGrid>
              <a:tr h="479636">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2499997">
                <a:tc>
                  <a:txBody>
                    <a:bodyPr/>
                    <a:lstStyle/>
                    <a:p>
                      <a:pPr marL="569913" indent="-569913"/>
                      <a:r>
                        <a:rPr lang="en-US" baseline="0" dirty="0">
                          <a:latin typeface="Arial" panose="020B0604020202020204" pitchFamily="34" charset="0"/>
                          <a:cs typeface="Arial" panose="020B0604020202020204" pitchFamily="34" charset="0"/>
                        </a:rPr>
                        <a:t>4(g)    Address(</a:t>
                      </a:r>
                      <a:r>
                        <a:rPr lang="en-US" baseline="0" dirty="0" err="1">
                          <a:latin typeface="Arial" panose="020B0604020202020204" pitchFamily="34" charset="0"/>
                          <a:cs typeface="Arial" panose="020B0604020202020204" pitchFamily="34" charset="0"/>
                        </a:rPr>
                        <a:t>es</a:t>
                      </a:r>
                      <a:r>
                        <a:rPr lang="en-US" baseline="0" dirty="0">
                          <a:latin typeface="Arial" panose="020B0604020202020204" pitchFamily="34" charset="0"/>
                          <a:cs typeface="Arial" panose="020B0604020202020204" pitchFamily="34" charset="0"/>
                        </a:rPr>
                        <a:t>) while living overseas</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Complete address of the respondent’s spouse, father and mother while they reside</a:t>
                      </a:r>
                      <a:r>
                        <a:rPr lang="en-US" baseline="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overseas. The information should be entered in the following format:</a:t>
                      </a:r>
                    </a:p>
                    <a:p>
                      <a:pPr marL="280988" indent="0"/>
                      <a:r>
                        <a:rPr lang="en-US" dirty="0">
                          <a:latin typeface="Arial" panose="020B0604020202020204" pitchFamily="34" charset="0"/>
                          <a:cs typeface="Arial" panose="020B0604020202020204" pitchFamily="34" charset="0"/>
                        </a:rPr>
                        <a:t>Address 1:           111 Wellington Street</a:t>
                      </a:r>
                    </a:p>
                    <a:p>
                      <a:pPr marL="280988" indent="0"/>
                      <a:r>
                        <a:rPr lang="en-US" dirty="0">
                          <a:latin typeface="Arial" panose="020B0604020202020204" pitchFamily="34" charset="0"/>
                          <a:cs typeface="Arial" panose="020B0604020202020204" pitchFamily="34" charset="0"/>
                        </a:rPr>
                        <a:t>Address 2:           Ottawa</a:t>
                      </a:r>
                    </a:p>
                    <a:p>
                      <a:pPr marL="280988" indent="0"/>
                      <a:r>
                        <a:rPr lang="en-US" dirty="0">
                          <a:latin typeface="Arial" panose="020B0604020202020204" pitchFamily="34" charset="0"/>
                          <a:cs typeface="Arial" panose="020B0604020202020204" pitchFamily="34" charset="0"/>
                        </a:rPr>
                        <a:t>Address 3/City</a:t>
                      </a:r>
                      <a:r>
                        <a:rPr lang="en-US" sz="1800" kern="1200" dirty="0">
                          <a:solidFill>
                            <a:schemeClr val="dk1"/>
                          </a:solidFill>
                          <a:latin typeface="Arial" panose="020B0604020202020204" pitchFamily="34" charset="0"/>
                          <a:ea typeface="+mn-ea"/>
                          <a:cs typeface="Arial" panose="020B0604020202020204" pitchFamily="34" charset="0"/>
                        </a:rPr>
                        <a:t>:    Ottawa</a:t>
                      </a:r>
                    </a:p>
                    <a:p>
                      <a:pPr marL="280988" indent="0">
                        <a:tabLst/>
                      </a:pPr>
                      <a:r>
                        <a:rPr lang="en-US" dirty="0">
                          <a:latin typeface="Arial" panose="020B0604020202020204" pitchFamily="34" charset="0"/>
                          <a:cs typeface="Arial" panose="020B0604020202020204" pitchFamily="34" charset="0"/>
                        </a:rPr>
                        <a:t>Parish/State</a:t>
                      </a:r>
                      <a:r>
                        <a:rPr lang="en-US" sz="1800" kern="1200" dirty="0">
                          <a:solidFill>
                            <a:schemeClr val="dk1"/>
                          </a:solidFill>
                          <a:latin typeface="Arial" panose="020B0604020202020204" pitchFamily="34" charset="0"/>
                          <a:ea typeface="+mn-ea"/>
                          <a:cs typeface="Arial" panose="020B0604020202020204" pitchFamily="34" charset="0"/>
                        </a:rPr>
                        <a:t>:       </a:t>
                      </a:r>
                      <a:r>
                        <a:rPr lang="en-US" sz="1800" kern="1200" baseline="0" dirty="0">
                          <a:solidFill>
                            <a:schemeClr val="dk1"/>
                          </a:solidFill>
                          <a:latin typeface="Arial" panose="020B0604020202020204" pitchFamily="34" charset="0"/>
                          <a:ea typeface="+mn-ea"/>
                          <a:cs typeface="Arial" panose="020B0604020202020204" pitchFamily="34" charset="0"/>
                        </a:rPr>
                        <a:t> </a:t>
                      </a:r>
                      <a:r>
                        <a:rPr lang="en-US" sz="1800" kern="1200" dirty="0">
                          <a:solidFill>
                            <a:schemeClr val="dk1"/>
                          </a:solidFill>
                          <a:latin typeface="Arial" panose="020B0604020202020204" pitchFamily="34" charset="0"/>
                          <a:ea typeface="+mn-ea"/>
                          <a:cs typeface="Arial" panose="020B0604020202020204" pitchFamily="34" charset="0"/>
                        </a:rPr>
                        <a:t>Ontario</a:t>
                      </a:r>
                    </a:p>
                    <a:p>
                      <a:pPr marL="280988" indent="0"/>
                      <a:r>
                        <a:rPr lang="en-US" dirty="0">
                          <a:latin typeface="Arial" panose="020B0604020202020204" pitchFamily="34" charset="0"/>
                          <a:cs typeface="Arial" panose="020B0604020202020204" pitchFamily="34" charset="0"/>
                        </a:rPr>
                        <a:t>Postal/Zip Code:   ON K1A 0A6</a:t>
                      </a:r>
                    </a:p>
                    <a:p>
                      <a:pPr marL="280988" indent="0"/>
                      <a:r>
                        <a:rPr lang="en-US" dirty="0">
                          <a:latin typeface="Arial" panose="020B0604020202020204" pitchFamily="34" charset="0"/>
                          <a:cs typeface="Arial" panose="020B0604020202020204" pitchFamily="34" charset="0"/>
                        </a:rPr>
                        <a:t>Country:               Canada</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610379603"/>
                  </a:ext>
                </a:extLst>
              </a:tr>
              <a:tr h="829577">
                <a:tc>
                  <a:txBody>
                    <a:bodyPr/>
                    <a:lstStyle/>
                    <a:p>
                      <a:pPr marL="625475" indent="-625475">
                        <a:spcAft>
                          <a:spcPts val="1200"/>
                        </a:spcAft>
                      </a:pPr>
                      <a:r>
                        <a:rPr lang="en-US" baseline="0" dirty="0">
                          <a:latin typeface="Arial" panose="020B0604020202020204" pitchFamily="34" charset="0"/>
                          <a:cs typeface="Arial" panose="020B0604020202020204" pitchFamily="34" charset="0"/>
                        </a:rPr>
                        <a:t>4(h)    Particulars of </a:t>
                      </a:r>
                      <a:r>
                        <a:rPr lang="en-US" b="0" baseline="0" dirty="0">
                          <a:latin typeface="Arial" panose="020B0604020202020204" pitchFamily="34" charset="0"/>
                          <a:cs typeface="Arial" panose="020B0604020202020204" pitchFamily="34" charset="0"/>
                        </a:rPr>
                        <a:t>children</a:t>
                      </a:r>
                      <a:r>
                        <a:rPr lang="en-US" baseline="0" dirty="0">
                          <a:latin typeface="Arial" panose="020B0604020202020204" pitchFamily="34" charset="0"/>
                          <a:cs typeface="Arial" panose="020B0604020202020204" pitchFamily="34" charset="0"/>
                        </a:rPr>
                        <a:t> over the age of 18 years (please include </a:t>
                      </a:r>
                      <a:r>
                        <a:rPr lang="en-US" b="0" baseline="0" dirty="0">
                          <a:latin typeface="Arial" panose="020B0604020202020204" pitchFamily="34" charset="0"/>
                          <a:cs typeface="Arial" panose="020B0604020202020204" pitchFamily="34" charset="0"/>
                        </a:rPr>
                        <a:t>step-children)</a:t>
                      </a:r>
                    </a:p>
                    <a:p>
                      <a:pPr marL="625475" indent="-625475"/>
                      <a:r>
                        <a:rPr lang="en-US" baseline="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Include the TRN (or equivalent ID number for overseas jurisdiction) </a:t>
                      </a:r>
                      <a:endParaRPr lang="en-US" baseline="0" dirty="0">
                        <a:latin typeface="Arial" panose="020B0604020202020204" pitchFamily="34" charset="0"/>
                        <a:cs typeface="Arial" panose="020B0604020202020204" pitchFamily="34" charset="0"/>
                      </a:endParaRP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0" indent="0">
                        <a:buFont typeface="Wingdings" panose="05000000000000000000" pitchFamily="2" charset="2"/>
                        <a:buNone/>
                      </a:pPr>
                      <a:r>
                        <a:rPr lang="en-US" sz="1800" b="1" kern="1200" dirty="0">
                          <a:solidFill>
                            <a:schemeClr val="dk1"/>
                          </a:solidFill>
                          <a:latin typeface="Arial" panose="020B0604020202020204" pitchFamily="34" charset="0"/>
                          <a:ea typeface="+mn-ea"/>
                          <a:cs typeface="Arial" panose="020B0604020202020204" pitchFamily="34" charset="0"/>
                        </a:rPr>
                        <a:t>Children/Step-children of respondent</a:t>
                      </a:r>
                    </a:p>
                    <a:p>
                      <a:pPr marL="0" indent="0">
                        <a:buFont typeface="Wingdings" panose="05000000000000000000" pitchFamily="2" charset="2"/>
                        <a:buNone/>
                      </a:pPr>
                      <a:endParaRPr lang="en-US" sz="1800" b="1" kern="1200" dirty="0">
                        <a:solidFill>
                          <a:schemeClr val="dk1"/>
                        </a:solidFill>
                        <a:latin typeface="Arial" panose="020B0604020202020204" pitchFamily="34" charset="0"/>
                        <a:ea typeface="+mn-ea"/>
                        <a:cs typeface="Arial" panose="020B0604020202020204" pitchFamily="34" charset="0"/>
                      </a:endParaRPr>
                    </a:p>
                    <a:p>
                      <a:pPr marL="285750" indent="-285750">
                        <a:buFont typeface="Wingdings" panose="05000000000000000000" pitchFamily="2" charset="2"/>
                        <a:buChar char="ü"/>
                      </a:pPr>
                      <a:r>
                        <a:rPr lang="en-US" sz="1800" kern="1200" dirty="0">
                          <a:solidFill>
                            <a:schemeClr val="dk1"/>
                          </a:solidFill>
                          <a:latin typeface="Arial" panose="020B0604020202020204" pitchFamily="34" charset="0"/>
                          <a:ea typeface="+mn-ea"/>
                          <a:cs typeface="Arial" panose="020B0604020202020204" pitchFamily="34" charset="0"/>
                        </a:rPr>
                        <a:t>An</a:t>
                      </a:r>
                      <a:r>
                        <a:rPr lang="en-US" sz="1800" kern="1200" baseline="0" dirty="0">
                          <a:solidFill>
                            <a:schemeClr val="dk1"/>
                          </a:solidFill>
                          <a:latin typeface="Arial" panose="020B0604020202020204" pitchFamily="34" charset="0"/>
                          <a:ea typeface="+mn-ea"/>
                          <a:cs typeface="Arial" panose="020B0604020202020204" pitchFamily="34" charset="0"/>
                        </a:rPr>
                        <a:t> </a:t>
                      </a:r>
                      <a:r>
                        <a:rPr lang="en-US" sz="1800" kern="1200" dirty="0">
                          <a:solidFill>
                            <a:schemeClr val="dk1"/>
                          </a:solidFill>
                          <a:latin typeface="Arial" panose="020B0604020202020204" pitchFamily="34" charset="0"/>
                          <a:ea typeface="+mn-ea"/>
                          <a:cs typeface="Arial" panose="020B0604020202020204" pitchFamily="34" charset="0"/>
                        </a:rPr>
                        <a:t>ID number is required where the child has no TRN:  </a:t>
                      </a:r>
                    </a:p>
                    <a:p>
                      <a:pPr marL="690563" indent="-285750">
                        <a:buFont typeface="Wingdings" panose="05000000000000000000" pitchFamily="2" charset="2"/>
                        <a:buChar char="§"/>
                      </a:pPr>
                      <a:r>
                        <a:rPr lang="en-US" sz="1800" kern="1200" dirty="0">
                          <a:solidFill>
                            <a:schemeClr val="dk1"/>
                          </a:solidFill>
                          <a:latin typeface="Arial" panose="020B0604020202020204" pitchFamily="34" charset="0"/>
                          <a:ea typeface="+mn-ea"/>
                          <a:cs typeface="Arial" panose="020B0604020202020204" pitchFamily="34" charset="0"/>
                        </a:rPr>
                        <a:t>ID number (passport or drivers licence) </a:t>
                      </a:r>
                    </a:p>
                    <a:p>
                      <a:pPr marL="690563" indent="-285750">
                        <a:buFont typeface="Wingdings" panose="05000000000000000000" pitchFamily="2" charset="2"/>
                        <a:buChar char="§"/>
                      </a:pPr>
                      <a:r>
                        <a:rPr lang="en-US" sz="1800" kern="1200" dirty="0">
                          <a:solidFill>
                            <a:schemeClr val="dk1"/>
                          </a:solidFill>
                          <a:latin typeface="Arial" panose="020B0604020202020204" pitchFamily="34" charset="0"/>
                          <a:ea typeface="+mn-ea"/>
                          <a:cs typeface="Arial" panose="020B0604020202020204" pitchFamily="34" charset="0"/>
                        </a:rPr>
                        <a:t>Place of issue</a:t>
                      </a:r>
                      <a:r>
                        <a:rPr lang="en-US" sz="1800" kern="1200" baseline="0" dirty="0">
                          <a:solidFill>
                            <a:schemeClr val="dk1"/>
                          </a:solidFill>
                          <a:latin typeface="Arial" panose="020B0604020202020204" pitchFamily="34" charset="0"/>
                          <a:ea typeface="+mn-ea"/>
                          <a:cs typeface="Arial" panose="020B0604020202020204" pitchFamily="34" charset="0"/>
                        </a:rPr>
                        <a:t> </a:t>
                      </a:r>
                      <a:endParaRPr lang="en-US" sz="1800" kern="1200" dirty="0">
                        <a:solidFill>
                          <a:schemeClr val="dk1"/>
                        </a:solidFill>
                        <a:latin typeface="Arial" panose="020B0604020202020204" pitchFamily="34" charset="0"/>
                        <a:ea typeface="+mn-ea"/>
                        <a:cs typeface="Arial" panose="020B0604020202020204" pitchFamily="34" charset="0"/>
                      </a:endParaRPr>
                    </a:p>
                    <a:p>
                      <a:pPr marL="404813" indent="0">
                        <a:spcAft>
                          <a:spcPts val="1200"/>
                        </a:spcAft>
                        <a:buFont typeface="Wingdings" panose="05000000000000000000" pitchFamily="2" charset="2"/>
                        <a:buNone/>
                      </a:pPr>
                      <a:endParaRPr lang="en-US" sz="1800" kern="1200" dirty="0">
                        <a:solidFill>
                          <a:schemeClr val="dk1"/>
                        </a:solidFill>
                        <a:latin typeface="Arial" panose="020B0604020202020204" pitchFamily="34" charset="0"/>
                        <a:ea typeface="+mn-ea"/>
                        <a:cs typeface="Arial" panose="020B0604020202020204" pitchFamily="34" charset="0"/>
                      </a:endParaRPr>
                    </a:p>
                    <a:p>
                      <a:pPr marL="292100" indent="-292100">
                        <a:spcAft>
                          <a:spcPts val="1200"/>
                        </a:spcAft>
                        <a:buFont typeface="Wingdings" panose="05000000000000000000" pitchFamily="2" charset="2"/>
                        <a:buChar char="ü"/>
                      </a:pPr>
                      <a:r>
                        <a:rPr lang="en-US" sz="1800" kern="1200" dirty="0">
                          <a:solidFill>
                            <a:schemeClr val="dk1"/>
                          </a:solidFill>
                          <a:latin typeface="Arial" panose="020B0604020202020204" pitchFamily="34" charset="0"/>
                          <a:ea typeface="+mn-ea"/>
                          <a:cs typeface="Arial" panose="020B0604020202020204" pitchFamily="34" charset="0"/>
                        </a:rPr>
                        <a:t>If neither ID nor TRN is available,</a:t>
                      </a:r>
                      <a:r>
                        <a:rPr lang="en-US" sz="1800" kern="1200" baseline="0" dirty="0">
                          <a:solidFill>
                            <a:schemeClr val="dk1"/>
                          </a:solidFill>
                          <a:latin typeface="Arial" panose="020B0604020202020204" pitchFamily="34" charset="0"/>
                          <a:ea typeface="+mn-ea"/>
                          <a:cs typeface="Arial" panose="020B0604020202020204" pitchFamily="34" charset="0"/>
                        </a:rPr>
                        <a:t> p</a:t>
                      </a:r>
                      <a:r>
                        <a:rPr lang="en-US" sz="1800" kern="1200" dirty="0">
                          <a:solidFill>
                            <a:schemeClr val="dk1"/>
                          </a:solidFill>
                          <a:latin typeface="Arial" panose="020B0604020202020204" pitchFamily="34" charset="0"/>
                          <a:ea typeface="+mn-ea"/>
                          <a:cs typeface="Arial" panose="020B0604020202020204" pitchFamily="34" charset="0"/>
                        </a:rPr>
                        <a:t>rovide</a:t>
                      </a:r>
                      <a:r>
                        <a:rPr lang="en-US" sz="1800" kern="1200" baseline="0" dirty="0">
                          <a:solidFill>
                            <a:schemeClr val="dk1"/>
                          </a:solidFill>
                          <a:latin typeface="Arial" panose="020B0604020202020204" pitchFamily="34" charset="0"/>
                          <a:ea typeface="+mn-ea"/>
                          <a:cs typeface="Arial" panose="020B0604020202020204" pitchFamily="34" charset="0"/>
                        </a:rPr>
                        <a:t> justification and date of birth</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4159149797"/>
                  </a:ext>
                </a:extLst>
              </a:tr>
            </a:tbl>
          </a:graphicData>
        </a:graphic>
      </p:graphicFrame>
      <p:sp>
        <p:nvSpPr>
          <p:cNvPr id="3" name="Slide Number Placeholder 2"/>
          <p:cNvSpPr>
            <a:spLocks noGrp="1"/>
          </p:cNvSpPr>
          <p:nvPr>
            <p:ph type="sldNum" sz="quarter" idx="12"/>
          </p:nvPr>
        </p:nvSpPr>
        <p:spPr/>
        <p:txBody>
          <a:bodyPr/>
          <a:lstStyle/>
          <a:p>
            <a:fld id="{06FEDF93-2BFD-41CA-ABC7-B039102F3792}" type="slidenum">
              <a:rPr lang="en-US" smtClean="0"/>
              <a:t>15</a:t>
            </a:fld>
            <a:endParaRPr lang="en-US" dirty="0"/>
          </a:p>
        </p:txBody>
      </p:sp>
    </p:spTree>
    <p:extLst>
      <p:ext uri="{BB962C8B-B14F-4D97-AF65-F5344CB8AC3E}">
        <p14:creationId xmlns:p14="http://schemas.microsoft.com/office/powerpoint/2010/main" val="3140953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739133289"/>
              </p:ext>
            </p:extLst>
          </p:nvPr>
        </p:nvGraphicFramePr>
        <p:xfrm>
          <a:off x="361507" y="851453"/>
          <a:ext cx="11504428" cy="5562892"/>
        </p:xfrm>
        <a:graphic>
          <a:graphicData uri="http://schemas.openxmlformats.org/drawingml/2006/table">
            <a:tbl>
              <a:tblPr firstRow="1" bandRow="1">
                <a:tableStyleId>{1FECB4D8-DB02-4DC6-A0A2-4F2EBAE1DC90}</a:tableStyleId>
              </a:tblPr>
              <a:tblGrid>
                <a:gridCol w="4892609">
                  <a:extLst>
                    <a:ext uri="{9D8B030D-6E8A-4147-A177-3AD203B41FA5}">
                      <a16:colId xmlns:a16="http://schemas.microsoft.com/office/drawing/2014/main" val="655017874"/>
                    </a:ext>
                  </a:extLst>
                </a:gridCol>
                <a:gridCol w="6611819">
                  <a:extLst>
                    <a:ext uri="{9D8B030D-6E8A-4147-A177-3AD203B41FA5}">
                      <a16:colId xmlns:a16="http://schemas.microsoft.com/office/drawing/2014/main" val="2142909490"/>
                    </a:ext>
                  </a:extLst>
                </a:gridCol>
              </a:tblGrid>
              <a:tr h="444925">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5059972">
                <a:tc>
                  <a:txBody>
                    <a:bodyPr/>
                    <a:lstStyle/>
                    <a:p>
                      <a:pPr marL="569913" indent="-569913"/>
                      <a:r>
                        <a:rPr lang="en-US" baseline="0" dirty="0">
                          <a:latin typeface="Arial" panose="020B0604020202020204" pitchFamily="34" charset="0"/>
                          <a:cs typeface="Arial" panose="020B0604020202020204" pitchFamily="34" charset="0"/>
                        </a:rPr>
                        <a:t>4(i)    Please indicate whether you or any of your immediate relatives are Politically Exposed Persons (PEPs)? </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JM" sz="1800" kern="1200" baseline="0" dirty="0">
                          <a:solidFill>
                            <a:schemeClr val="dk1"/>
                          </a:solidFill>
                          <a:latin typeface="Arial" panose="020B0604020202020204" pitchFamily="34" charset="0"/>
                          <a:ea typeface="+mn-ea"/>
                          <a:cs typeface="Arial" panose="020B0604020202020204" pitchFamily="34" charset="0"/>
                        </a:rPr>
                        <a:t>A PEP is: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baseline="0" dirty="0">
                        <a:solidFill>
                          <a:schemeClr val="dk1"/>
                        </a:solidFill>
                        <a:latin typeface="Arial" panose="020B0604020202020204" pitchFamily="34" charset="0"/>
                        <a:ea typeface="+mn-ea"/>
                        <a:cs typeface="Arial" panose="020B0604020202020204" pitchFamily="34" charset="0"/>
                      </a:endParaRPr>
                    </a:p>
                    <a:p>
                      <a:pPr marL="342900" indent="-342900">
                        <a:buFont typeface="+mj-lt"/>
                        <a:buAutoNum type="alphaLcParenR"/>
                      </a:pPr>
                      <a:r>
                        <a:rPr lang="en-JM" sz="1800" kern="1200" baseline="0" dirty="0">
                          <a:solidFill>
                            <a:schemeClr val="dk1"/>
                          </a:solidFill>
                          <a:latin typeface="Arial" panose="020B0604020202020204" pitchFamily="34" charset="0"/>
                          <a:ea typeface="+mn-ea"/>
                          <a:cs typeface="Arial" panose="020B0604020202020204" pitchFamily="34" charset="0"/>
                        </a:rPr>
                        <a:t>Any individual who, in relation to any state, carries out functions analogous to the functions of any of the following persons – </a:t>
                      </a:r>
                      <a:endParaRPr lang="en-US" sz="1800" kern="1200" baseline="0" dirty="0">
                        <a:solidFill>
                          <a:schemeClr val="dk1"/>
                        </a:solidFill>
                        <a:latin typeface="Arial" panose="020B0604020202020204" pitchFamily="34" charset="0"/>
                        <a:ea typeface="+mn-ea"/>
                        <a:cs typeface="Arial" panose="020B0604020202020204" pitchFamily="34" charset="0"/>
                      </a:endParaRPr>
                    </a:p>
                    <a:p>
                      <a:pPr marL="687388" indent="-225425">
                        <a:buFont typeface="Wingdings" panose="05000000000000000000" pitchFamily="2" charset="2"/>
                        <a:buChar char="§"/>
                      </a:pPr>
                      <a:r>
                        <a:rPr lang="en-JM" sz="1800" kern="1200" baseline="0" dirty="0">
                          <a:solidFill>
                            <a:schemeClr val="dk1"/>
                          </a:solidFill>
                          <a:latin typeface="Arial" panose="020B0604020202020204" pitchFamily="34" charset="0"/>
                          <a:ea typeface="+mn-ea"/>
                          <a:cs typeface="Arial" panose="020B0604020202020204" pitchFamily="34" charset="0"/>
                        </a:rPr>
                        <a:t>A head of state;</a:t>
                      </a:r>
                      <a:endParaRPr lang="en-US" sz="1800" kern="1200" baseline="0" dirty="0">
                        <a:solidFill>
                          <a:schemeClr val="dk1"/>
                        </a:solidFill>
                        <a:latin typeface="Arial" panose="020B0604020202020204" pitchFamily="34" charset="0"/>
                        <a:ea typeface="+mn-ea"/>
                        <a:cs typeface="Arial" panose="020B0604020202020204" pitchFamily="34" charset="0"/>
                      </a:endParaRPr>
                    </a:p>
                    <a:p>
                      <a:pPr marL="687388" indent="-225425">
                        <a:buFont typeface="Wingdings" panose="05000000000000000000" pitchFamily="2" charset="2"/>
                        <a:buChar char="§"/>
                      </a:pPr>
                      <a:r>
                        <a:rPr lang="en-JM" sz="1800" kern="1200" baseline="0" dirty="0">
                          <a:solidFill>
                            <a:schemeClr val="dk1"/>
                          </a:solidFill>
                          <a:latin typeface="Arial" panose="020B0604020202020204" pitchFamily="34" charset="0"/>
                          <a:ea typeface="+mn-ea"/>
                          <a:cs typeface="Arial" panose="020B0604020202020204" pitchFamily="34" charset="0"/>
                        </a:rPr>
                        <a:t>A head of government;</a:t>
                      </a:r>
                      <a:endParaRPr lang="en-US" sz="1800" kern="1200" baseline="0" dirty="0">
                        <a:solidFill>
                          <a:schemeClr val="dk1"/>
                        </a:solidFill>
                        <a:latin typeface="Arial" panose="020B0604020202020204" pitchFamily="34" charset="0"/>
                        <a:ea typeface="+mn-ea"/>
                        <a:cs typeface="Arial" panose="020B0604020202020204" pitchFamily="34" charset="0"/>
                      </a:endParaRPr>
                    </a:p>
                    <a:p>
                      <a:pPr marL="687388" indent="-225425">
                        <a:buFont typeface="Wingdings" panose="05000000000000000000" pitchFamily="2" charset="2"/>
                        <a:buChar char="§"/>
                      </a:pPr>
                      <a:r>
                        <a:rPr lang="en-JM" sz="1800" kern="1200" baseline="0" dirty="0">
                          <a:solidFill>
                            <a:schemeClr val="dk1"/>
                          </a:solidFill>
                          <a:latin typeface="Arial" panose="020B0604020202020204" pitchFamily="34" charset="0"/>
                          <a:ea typeface="+mn-ea"/>
                          <a:cs typeface="Arial" panose="020B0604020202020204" pitchFamily="34" charset="0"/>
                        </a:rPr>
                        <a:t>A member of any House of Parliament;</a:t>
                      </a:r>
                      <a:endParaRPr lang="en-US" sz="1800" kern="1200" baseline="0" dirty="0">
                        <a:solidFill>
                          <a:schemeClr val="dk1"/>
                        </a:solidFill>
                        <a:latin typeface="Arial" panose="020B0604020202020204" pitchFamily="34" charset="0"/>
                        <a:ea typeface="+mn-ea"/>
                        <a:cs typeface="Arial" panose="020B0604020202020204" pitchFamily="34" charset="0"/>
                      </a:endParaRPr>
                    </a:p>
                    <a:p>
                      <a:pPr marL="687388" indent="-225425">
                        <a:buFont typeface="Wingdings" panose="05000000000000000000" pitchFamily="2" charset="2"/>
                        <a:buChar char="§"/>
                      </a:pPr>
                      <a:r>
                        <a:rPr lang="en-JM" sz="1800" kern="1200" baseline="0" dirty="0">
                          <a:solidFill>
                            <a:schemeClr val="dk1"/>
                          </a:solidFill>
                          <a:latin typeface="Arial" panose="020B0604020202020204" pitchFamily="34" charset="0"/>
                          <a:ea typeface="+mn-ea"/>
                          <a:cs typeface="Arial" panose="020B0604020202020204" pitchFamily="34" charset="0"/>
                        </a:rPr>
                        <a:t>A Minister of Government;</a:t>
                      </a:r>
                      <a:endParaRPr lang="en-US" sz="1800" kern="1200" baseline="0" dirty="0">
                        <a:solidFill>
                          <a:schemeClr val="dk1"/>
                        </a:solidFill>
                        <a:latin typeface="Arial" panose="020B0604020202020204" pitchFamily="34" charset="0"/>
                        <a:ea typeface="+mn-ea"/>
                        <a:cs typeface="Arial" panose="020B0604020202020204" pitchFamily="34" charset="0"/>
                      </a:endParaRPr>
                    </a:p>
                    <a:p>
                      <a:pPr marL="687388" indent="-225425">
                        <a:buFont typeface="Wingdings" panose="05000000000000000000" pitchFamily="2" charset="2"/>
                        <a:buChar char="§"/>
                      </a:pPr>
                      <a:r>
                        <a:rPr lang="en-JM" sz="1800" kern="1200" baseline="0" dirty="0">
                          <a:solidFill>
                            <a:schemeClr val="dk1"/>
                          </a:solidFill>
                          <a:latin typeface="Arial" panose="020B0604020202020204" pitchFamily="34" charset="0"/>
                          <a:ea typeface="+mn-ea"/>
                          <a:cs typeface="Arial" panose="020B0604020202020204" pitchFamily="34" charset="0"/>
                        </a:rPr>
                        <a:t>A member of the Judiciary;</a:t>
                      </a:r>
                      <a:endParaRPr lang="en-US" sz="1800" kern="1200" baseline="0" dirty="0">
                        <a:solidFill>
                          <a:schemeClr val="dk1"/>
                        </a:solidFill>
                        <a:latin typeface="Arial" panose="020B0604020202020204" pitchFamily="34" charset="0"/>
                        <a:ea typeface="+mn-ea"/>
                        <a:cs typeface="Arial" panose="020B0604020202020204" pitchFamily="34" charset="0"/>
                      </a:endParaRPr>
                    </a:p>
                    <a:p>
                      <a:pPr marL="687388" indent="-225425">
                        <a:buFont typeface="Wingdings" panose="05000000000000000000" pitchFamily="2" charset="2"/>
                        <a:buChar char="§"/>
                      </a:pPr>
                      <a:r>
                        <a:rPr lang="en-JM" sz="1800" kern="1200" baseline="0" dirty="0">
                          <a:solidFill>
                            <a:schemeClr val="dk1"/>
                          </a:solidFill>
                          <a:latin typeface="Arial" panose="020B0604020202020204" pitchFamily="34" charset="0"/>
                          <a:ea typeface="+mn-ea"/>
                          <a:cs typeface="Arial" panose="020B0604020202020204" pitchFamily="34" charset="0"/>
                        </a:rPr>
                        <a:t>A military official* above the rank of Captain;</a:t>
                      </a:r>
                      <a:endParaRPr lang="en-US" sz="1800" kern="1200" baseline="0" dirty="0">
                        <a:solidFill>
                          <a:schemeClr val="dk1"/>
                        </a:solidFill>
                        <a:latin typeface="Arial" panose="020B0604020202020204" pitchFamily="34" charset="0"/>
                        <a:ea typeface="+mn-ea"/>
                        <a:cs typeface="Arial" panose="020B0604020202020204" pitchFamily="34" charset="0"/>
                      </a:endParaRPr>
                    </a:p>
                    <a:p>
                      <a:pPr marL="687388" indent="-225425">
                        <a:buFont typeface="Wingdings" panose="05000000000000000000" pitchFamily="2" charset="2"/>
                        <a:buChar char="§"/>
                      </a:pPr>
                      <a:r>
                        <a:rPr lang="en-JM" sz="1800" kern="1200" baseline="0" dirty="0">
                          <a:solidFill>
                            <a:schemeClr val="dk1"/>
                          </a:solidFill>
                          <a:latin typeface="Arial" panose="020B0604020202020204" pitchFamily="34" charset="0"/>
                          <a:ea typeface="+mn-ea"/>
                          <a:cs typeface="Arial" panose="020B0604020202020204" pitchFamily="34" charset="0"/>
                        </a:rPr>
                        <a:t>A member of the police force at or above the rank of Assistant Commissioner;</a:t>
                      </a:r>
                    </a:p>
                    <a:p>
                      <a:pPr marL="461963" indent="0">
                        <a:buFont typeface="Wingdings" panose="05000000000000000000" pitchFamily="2" charset="2"/>
                        <a:buNone/>
                      </a:pPr>
                      <a:endParaRPr lang="en-US" sz="1800" kern="1200" baseline="0" dirty="0">
                        <a:solidFill>
                          <a:schemeClr val="dk1"/>
                        </a:solidFill>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JM" sz="1200" b="1" u="sng" kern="1200" baseline="0" dirty="0">
                          <a:solidFill>
                            <a:schemeClr val="accent5">
                              <a:lumMod val="60000"/>
                              <a:lumOff val="40000"/>
                            </a:schemeClr>
                          </a:solidFill>
                          <a:effectLst/>
                          <a:latin typeface="Arial" panose="020B0604020202020204" pitchFamily="34" charset="0"/>
                          <a:ea typeface="+mn-ea"/>
                          <a:cs typeface="Arial" panose="020B0604020202020204" pitchFamily="34" charset="0"/>
                          <a:hlinkClick r:id="rId3">
                            <a:extLst>
                              <a:ext uri="{A12FA001-AC4F-418D-AE19-62706E023703}">
                                <ahyp:hlinkClr xmlns:ahyp="http://schemas.microsoft.com/office/drawing/2018/hyperlinkcolor" val="tx"/>
                              </a:ext>
                            </a:extLst>
                          </a:hlinkClick>
                        </a:rPr>
                        <a:t>* </a:t>
                      </a:r>
                      <a:r>
                        <a:rPr lang="en-JM" sz="1200" b="1" u="sng" kern="1200" dirty="0">
                          <a:solidFill>
                            <a:schemeClr val="accent5">
                              <a:lumMod val="60000"/>
                              <a:lumOff val="40000"/>
                            </a:schemeClr>
                          </a:solidFill>
                          <a:effectLst/>
                          <a:latin typeface="Arial" panose="020B0604020202020204" pitchFamily="34" charset="0"/>
                          <a:ea typeface="+mn-ea"/>
                          <a:cs typeface="Arial" panose="020B0604020202020204" pitchFamily="34" charset="0"/>
                          <a:hlinkClick r:id="rId3">
                            <a:extLst>
                              <a:ext uri="{A12FA001-AC4F-418D-AE19-62706E023703}">
                                <ahyp:hlinkClr xmlns:ahyp="http://schemas.microsoft.com/office/drawing/2018/hyperlinkcolor" val="tx"/>
                              </a:ext>
                            </a:extLst>
                          </a:hlinkClick>
                        </a:rPr>
                        <a:t>Badges of Rank | JDF.org The Official Website of The Jamaica Defence Force (jdfweb.com)</a:t>
                      </a:r>
                      <a:endParaRPr lang="en-US" sz="1200" b="1" kern="1200" dirty="0">
                        <a:solidFill>
                          <a:schemeClr val="accent5">
                            <a:lumMod val="60000"/>
                            <a:lumOff val="40000"/>
                          </a:schemeClr>
                        </a:solidFill>
                        <a:effectLst/>
                        <a:latin typeface="Arial" panose="020B0604020202020204" pitchFamily="34" charset="0"/>
                        <a:ea typeface="+mn-ea"/>
                        <a:cs typeface="Arial" panose="020B0604020202020204" pitchFamily="34" charset="0"/>
                      </a:endParaRPr>
                    </a:p>
                    <a:p>
                      <a:endParaRPr lang="en-US" sz="1800" kern="1200" baseline="0" dirty="0">
                        <a:solidFill>
                          <a:schemeClr val="dk1"/>
                        </a:solidFill>
                        <a:latin typeface="Arial" panose="020B0604020202020204" pitchFamily="34" charset="0"/>
                        <a:ea typeface="+mn-ea"/>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610379603"/>
                  </a:ext>
                </a:extLst>
              </a:tr>
            </a:tbl>
          </a:graphicData>
        </a:graphic>
      </p:graphicFrame>
      <p:sp>
        <p:nvSpPr>
          <p:cNvPr id="3" name="Slide Number Placeholder 2"/>
          <p:cNvSpPr>
            <a:spLocks noGrp="1"/>
          </p:cNvSpPr>
          <p:nvPr>
            <p:ph type="sldNum" sz="quarter" idx="12"/>
          </p:nvPr>
        </p:nvSpPr>
        <p:spPr/>
        <p:txBody>
          <a:bodyPr/>
          <a:lstStyle/>
          <a:p>
            <a:fld id="{06FEDF93-2BFD-41CA-ABC7-B039102F3792}" type="slidenum">
              <a:rPr lang="en-US" smtClean="0"/>
              <a:t>16</a:t>
            </a:fld>
            <a:endParaRPr lang="en-US" dirty="0"/>
          </a:p>
        </p:txBody>
      </p:sp>
    </p:spTree>
    <p:extLst>
      <p:ext uri="{BB962C8B-B14F-4D97-AF65-F5344CB8AC3E}">
        <p14:creationId xmlns:p14="http://schemas.microsoft.com/office/powerpoint/2010/main" val="9171358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2318299781"/>
              </p:ext>
            </p:extLst>
          </p:nvPr>
        </p:nvGraphicFramePr>
        <p:xfrm>
          <a:off x="361507" y="851453"/>
          <a:ext cx="11504428" cy="5699760"/>
        </p:xfrm>
        <a:graphic>
          <a:graphicData uri="http://schemas.openxmlformats.org/drawingml/2006/table">
            <a:tbl>
              <a:tblPr firstRow="1" bandRow="1">
                <a:tableStyleId>{1FECB4D8-DB02-4DC6-A0A2-4F2EBAE1DC90}</a:tableStyleId>
              </a:tblPr>
              <a:tblGrid>
                <a:gridCol w="4892609">
                  <a:extLst>
                    <a:ext uri="{9D8B030D-6E8A-4147-A177-3AD203B41FA5}">
                      <a16:colId xmlns:a16="http://schemas.microsoft.com/office/drawing/2014/main" val="655017874"/>
                    </a:ext>
                  </a:extLst>
                </a:gridCol>
                <a:gridCol w="6611819">
                  <a:extLst>
                    <a:ext uri="{9D8B030D-6E8A-4147-A177-3AD203B41FA5}">
                      <a16:colId xmlns:a16="http://schemas.microsoft.com/office/drawing/2014/main" val="2142909490"/>
                    </a:ext>
                  </a:extLst>
                </a:gridCol>
              </a:tblGrid>
              <a:tr h="479636">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2499997">
                <a:tc>
                  <a:txBody>
                    <a:bodyPr/>
                    <a:lstStyle/>
                    <a:p>
                      <a:pPr marL="631825" indent="-631825"/>
                      <a:r>
                        <a:rPr lang="en-US" baseline="0" dirty="0">
                          <a:latin typeface="Arial" panose="020B0604020202020204" pitchFamily="34" charset="0"/>
                          <a:cs typeface="Arial" panose="020B0604020202020204" pitchFamily="34" charset="0"/>
                        </a:rPr>
                        <a:t>4(i)  PEPs (continued)</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687388" indent="-225425">
                        <a:buFont typeface="Wingdings" panose="05000000000000000000" pitchFamily="2" charset="2"/>
                        <a:buChar char="§"/>
                      </a:pPr>
                      <a:r>
                        <a:rPr lang="en-JM" sz="1800" kern="1200" baseline="0" dirty="0">
                          <a:solidFill>
                            <a:schemeClr val="dk1"/>
                          </a:solidFill>
                          <a:latin typeface="Arial" panose="020B0604020202020204" pitchFamily="34" charset="0"/>
                          <a:ea typeface="+mn-ea"/>
                          <a:cs typeface="Arial" panose="020B0604020202020204" pitchFamily="34" charset="0"/>
                        </a:rPr>
                        <a:t>A Permanent Secretary, Chief Technical Director or chief officer in charge of the operations of a ministry, department of Government, executive agency or statutory body, as the case may be;</a:t>
                      </a:r>
                      <a:endParaRPr lang="en-US" sz="1800" kern="1200" baseline="0" dirty="0">
                        <a:solidFill>
                          <a:schemeClr val="dk1"/>
                        </a:solidFill>
                        <a:latin typeface="Arial" panose="020B0604020202020204" pitchFamily="34" charset="0"/>
                        <a:ea typeface="+mn-ea"/>
                        <a:cs typeface="Arial" panose="020B0604020202020204" pitchFamily="34" charset="0"/>
                      </a:endParaRPr>
                    </a:p>
                    <a:p>
                      <a:pPr marL="687388" indent="-225425">
                        <a:buFont typeface="Wingdings" panose="05000000000000000000" pitchFamily="2" charset="2"/>
                        <a:buChar char="§"/>
                      </a:pPr>
                      <a:r>
                        <a:rPr lang="en-JM" sz="1800" kern="1200" baseline="0" dirty="0">
                          <a:solidFill>
                            <a:schemeClr val="dk1"/>
                          </a:solidFill>
                          <a:latin typeface="Arial" panose="020B0604020202020204" pitchFamily="34" charset="0"/>
                          <a:ea typeface="+mn-ea"/>
                          <a:cs typeface="Arial" panose="020B0604020202020204" pitchFamily="34" charset="0"/>
                        </a:rPr>
                        <a:t>A director or chief executive of any company in which the government owns a controlling interest;</a:t>
                      </a:r>
                      <a:endParaRPr lang="en-US" sz="1800" kern="1200" baseline="0" dirty="0">
                        <a:solidFill>
                          <a:schemeClr val="dk1"/>
                        </a:solidFill>
                        <a:latin typeface="Arial" panose="020B0604020202020204" pitchFamily="34" charset="0"/>
                        <a:ea typeface="+mn-ea"/>
                        <a:cs typeface="Arial" panose="020B0604020202020204" pitchFamily="34" charset="0"/>
                      </a:endParaRPr>
                    </a:p>
                    <a:p>
                      <a:pPr marL="687388" indent="-225425">
                        <a:spcAft>
                          <a:spcPts val="1200"/>
                        </a:spcAft>
                        <a:buFont typeface="Wingdings" panose="05000000000000000000" pitchFamily="2" charset="2"/>
                        <a:buChar char="§"/>
                      </a:pPr>
                      <a:r>
                        <a:rPr lang="en-JM" sz="1800" kern="1200" baseline="0" dirty="0">
                          <a:solidFill>
                            <a:schemeClr val="dk1"/>
                          </a:solidFill>
                          <a:latin typeface="Arial" panose="020B0604020202020204" pitchFamily="34" charset="0"/>
                          <a:ea typeface="+mn-ea"/>
                          <a:cs typeface="Arial" panose="020B0604020202020204" pitchFamily="34" charset="0"/>
                        </a:rPr>
                        <a:t>An official of any political party; and</a:t>
                      </a:r>
                      <a:endParaRPr lang="en-US" sz="1800" kern="1200" baseline="0" dirty="0">
                        <a:solidFill>
                          <a:schemeClr val="dk1"/>
                        </a:solidFill>
                        <a:latin typeface="Arial" panose="020B0604020202020204" pitchFamily="34" charset="0"/>
                        <a:ea typeface="+mn-ea"/>
                        <a:cs typeface="Arial" panose="020B0604020202020204" pitchFamily="34" charset="0"/>
                      </a:endParaRPr>
                    </a:p>
                    <a:p>
                      <a:pPr marL="342900" indent="-342900">
                        <a:spcAft>
                          <a:spcPts val="1200"/>
                        </a:spcAft>
                        <a:buFont typeface="+mj-lt"/>
                        <a:buAutoNum type="alphaLcParenR" startAt="2"/>
                      </a:pPr>
                      <a:r>
                        <a:rPr lang="en-JM" sz="1800" kern="1200" baseline="0" dirty="0">
                          <a:solidFill>
                            <a:schemeClr val="dk1"/>
                          </a:solidFill>
                          <a:latin typeface="Arial" panose="020B0604020202020204" pitchFamily="34" charset="0"/>
                          <a:ea typeface="+mn-ea"/>
                          <a:cs typeface="Arial" panose="020B0604020202020204" pitchFamily="34" charset="0"/>
                        </a:rPr>
                        <a:t>An individual who holds or has held a senior management position in an international organization; and</a:t>
                      </a:r>
                      <a:endParaRPr lang="en-US" sz="1800" kern="1200" baseline="0" dirty="0">
                        <a:solidFill>
                          <a:schemeClr val="dk1"/>
                        </a:solidFill>
                        <a:latin typeface="Arial" panose="020B0604020202020204" pitchFamily="34" charset="0"/>
                        <a:ea typeface="+mn-ea"/>
                        <a:cs typeface="Arial" panose="020B0604020202020204" pitchFamily="34" charset="0"/>
                      </a:endParaRPr>
                    </a:p>
                    <a:p>
                      <a:pPr marL="285750" indent="-285750">
                        <a:buFont typeface="Wingdings" panose="05000000000000000000" pitchFamily="2" charset="2"/>
                        <a:buChar char="ü"/>
                      </a:pPr>
                      <a:r>
                        <a:rPr lang="en-JM" sz="1800" kern="1200" baseline="0" dirty="0">
                          <a:solidFill>
                            <a:schemeClr val="dk1"/>
                          </a:solidFill>
                          <a:latin typeface="Arial" panose="020B0604020202020204" pitchFamily="34" charset="0"/>
                          <a:ea typeface="+mn-ea"/>
                          <a:cs typeface="Arial" panose="020B0604020202020204" pitchFamily="34" charset="0"/>
                        </a:rPr>
                        <a:t>An individual who is a relative or is known to be a close associate of a person described in sub-paragraph (a) or (b).</a:t>
                      </a:r>
                    </a:p>
                    <a:p>
                      <a:pPr marL="285750" indent="-285750">
                        <a:buFont typeface="Wingdings" panose="05000000000000000000" pitchFamily="2" charset="2"/>
                        <a:buChar char="ü"/>
                      </a:pPr>
                      <a:endParaRPr lang="en-JM" sz="1800" kern="1200" baseline="0" dirty="0">
                        <a:solidFill>
                          <a:schemeClr val="dk1"/>
                        </a:solidFill>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JM" sz="1800" kern="1200" baseline="0" dirty="0">
                          <a:solidFill>
                            <a:schemeClr val="dk1"/>
                          </a:solidFill>
                          <a:latin typeface="Arial" panose="020B0604020202020204" pitchFamily="34" charset="0"/>
                          <a:ea typeface="+mn-ea"/>
                          <a:cs typeface="Arial" panose="020B0604020202020204" pitchFamily="34" charset="0"/>
                        </a:rPr>
                        <a:t>Additionally, the members of the political arm of the Ministry of Local Government &amp; Rural Development i.e. mayors and councillors.</a:t>
                      </a:r>
                    </a:p>
                    <a:p>
                      <a:pPr marL="285750" indent="-285750">
                        <a:buFont typeface="Wingdings" panose="05000000000000000000" pitchFamily="2" charset="2"/>
                        <a:buChar char="ü"/>
                      </a:pPr>
                      <a:endParaRPr lang="en-US" sz="1800" kern="1200" baseline="0" dirty="0">
                        <a:solidFill>
                          <a:schemeClr val="dk1"/>
                        </a:solidFill>
                        <a:latin typeface="Arial" panose="020B0604020202020204" pitchFamily="34" charset="0"/>
                        <a:ea typeface="+mn-ea"/>
                        <a:cs typeface="Arial" panose="020B0604020202020204" pitchFamily="34" charset="0"/>
                      </a:endParaRPr>
                    </a:p>
                    <a:p>
                      <a:r>
                        <a:rPr lang="en-JM" sz="1800" kern="1200" baseline="0" dirty="0">
                          <a:solidFill>
                            <a:schemeClr val="dk1"/>
                          </a:solidFill>
                          <a:latin typeface="Arial" panose="020B0604020202020204" pitchFamily="34" charset="0"/>
                          <a:ea typeface="+mn-ea"/>
                          <a:cs typeface="Arial" panose="020B0604020202020204" pitchFamily="34" charset="0"/>
                        </a:rPr>
                        <a:t> </a:t>
                      </a:r>
                      <a:endParaRPr lang="en-US" sz="1800" kern="1200" baseline="0" dirty="0">
                        <a:solidFill>
                          <a:schemeClr val="dk1"/>
                        </a:solidFill>
                        <a:latin typeface="Arial" panose="020B0604020202020204" pitchFamily="34" charset="0"/>
                        <a:ea typeface="+mn-ea"/>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610379603"/>
                  </a:ext>
                </a:extLst>
              </a:tr>
            </a:tbl>
          </a:graphicData>
        </a:graphic>
      </p:graphicFrame>
      <p:sp>
        <p:nvSpPr>
          <p:cNvPr id="3" name="Slide Number Placeholder 2"/>
          <p:cNvSpPr>
            <a:spLocks noGrp="1"/>
          </p:cNvSpPr>
          <p:nvPr>
            <p:ph type="sldNum" sz="quarter" idx="12"/>
          </p:nvPr>
        </p:nvSpPr>
        <p:spPr/>
        <p:txBody>
          <a:bodyPr/>
          <a:lstStyle/>
          <a:p>
            <a:fld id="{06FEDF93-2BFD-41CA-ABC7-B039102F3792}" type="slidenum">
              <a:rPr lang="en-US" smtClean="0"/>
              <a:t>17</a:t>
            </a:fld>
            <a:endParaRPr lang="en-US" dirty="0"/>
          </a:p>
        </p:txBody>
      </p:sp>
    </p:spTree>
    <p:extLst>
      <p:ext uri="{BB962C8B-B14F-4D97-AF65-F5344CB8AC3E}">
        <p14:creationId xmlns:p14="http://schemas.microsoft.com/office/powerpoint/2010/main" val="3021283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525797741"/>
              </p:ext>
            </p:extLst>
          </p:nvPr>
        </p:nvGraphicFramePr>
        <p:xfrm>
          <a:off x="738553" y="851453"/>
          <a:ext cx="10978526" cy="5562568"/>
        </p:xfrm>
        <a:graphic>
          <a:graphicData uri="http://schemas.openxmlformats.org/drawingml/2006/table">
            <a:tbl>
              <a:tblPr firstRow="1" bandRow="1">
                <a:tableStyleId>{1FECB4D8-DB02-4DC6-A0A2-4F2EBAE1DC90}</a:tableStyleId>
              </a:tblPr>
              <a:tblGrid>
                <a:gridCol w="4668953">
                  <a:extLst>
                    <a:ext uri="{9D8B030D-6E8A-4147-A177-3AD203B41FA5}">
                      <a16:colId xmlns:a16="http://schemas.microsoft.com/office/drawing/2014/main" val="655017874"/>
                    </a:ext>
                  </a:extLst>
                </a:gridCol>
                <a:gridCol w="6309573">
                  <a:extLst>
                    <a:ext uri="{9D8B030D-6E8A-4147-A177-3AD203B41FA5}">
                      <a16:colId xmlns:a16="http://schemas.microsoft.com/office/drawing/2014/main" val="2142909490"/>
                    </a:ext>
                  </a:extLst>
                </a:gridCol>
              </a:tblGrid>
              <a:tr h="445249">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5059648">
                <a:tc>
                  <a:txBody>
                    <a:bodyPr/>
                    <a:lstStyle/>
                    <a:p>
                      <a:pPr marL="569913" indent="-569913"/>
                      <a:r>
                        <a:rPr lang="en-US" baseline="0" dirty="0">
                          <a:latin typeface="Arial" panose="020B0604020202020204" pitchFamily="34" charset="0"/>
                          <a:cs typeface="Arial" panose="020B0604020202020204" pitchFamily="34" charset="0"/>
                        </a:rPr>
                        <a:t>5(a)  Give details of your employment history up to the filing date of this questionnaire, including for each place of employment:  </a:t>
                      </a:r>
                    </a:p>
                    <a:p>
                      <a:pPr marL="1027113" indent="-339725">
                        <a:buFont typeface="Courier New" panose="02070309020205020404" pitchFamily="49" charset="0"/>
                        <a:buChar char="o"/>
                      </a:pPr>
                      <a:r>
                        <a:rPr lang="en-US" baseline="0" dirty="0">
                          <a:latin typeface="Arial" panose="020B0604020202020204" pitchFamily="34" charset="0"/>
                          <a:cs typeface="Arial" panose="020B0604020202020204" pitchFamily="34" charset="0"/>
                        </a:rPr>
                        <a:t>details of the type of business; </a:t>
                      </a:r>
                    </a:p>
                    <a:p>
                      <a:pPr marL="1027113" indent="-339725">
                        <a:buFont typeface="Courier New" panose="02070309020205020404" pitchFamily="49" charset="0"/>
                        <a:buChar char="o"/>
                      </a:pPr>
                      <a:r>
                        <a:rPr lang="en-US" baseline="0" dirty="0">
                          <a:latin typeface="Arial" panose="020B0604020202020204" pitchFamily="34" charset="0"/>
                          <a:cs typeface="Arial" panose="020B0604020202020204" pitchFamily="34" charset="0"/>
                        </a:rPr>
                        <a:t>your job title and </a:t>
                      </a:r>
                    </a:p>
                    <a:p>
                      <a:pPr marL="1027113" indent="-339725">
                        <a:buFont typeface="Courier New" panose="02070309020205020404" pitchFamily="49" charset="0"/>
                        <a:buChar char="o"/>
                      </a:pPr>
                      <a:r>
                        <a:rPr lang="en-US" baseline="0" dirty="0">
                          <a:latin typeface="Arial" panose="020B0604020202020204" pitchFamily="34" charset="0"/>
                          <a:cs typeface="Arial" panose="020B0604020202020204" pitchFamily="34" charset="0"/>
                        </a:rPr>
                        <a:t>the duties attached to your   position; </a:t>
                      </a:r>
                    </a:p>
                    <a:p>
                      <a:pPr marL="1027113" indent="-339725">
                        <a:buFont typeface="Courier New" panose="02070309020205020404" pitchFamily="49" charset="0"/>
                        <a:buChar char="o"/>
                      </a:pPr>
                      <a:r>
                        <a:rPr lang="en-US" baseline="0" dirty="0">
                          <a:latin typeface="Arial" panose="020B0604020202020204" pitchFamily="34" charset="0"/>
                          <a:cs typeface="Arial" panose="020B0604020202020204" pitchFamily="34" charset="0"/>
                        </a:rPr>
                        <a:t>the dates of employment, </a:t>
                      </a:r>
                    </a:p>
                    <a:p>
                      <a:pPr marL="1027113" indent="-339725">
                        <a:buFont typeface="Courier New" panose="02070309020205020404" pitchFamily="49" charset="0"/>
                        <a:buChar char="o"/>
                      </a:pPr>
                      <a:r>
                        <a:rPr lang="en-US" baseline="0" dirty="0">
                          <a:latin typeface="Arial" panose="020B0604020202020204" pitchFamily="34" charset="0"/>
                          <a:cs typeface="Arial" panose="020B0604020202020204" pitchFamily="34" charset="0"/>
                        </a:rPr>
                        <a:t>the name and address of your employer(s) and reason(s) for leaving.  </a:t>
                      </a:r>
                    </a:p>
                    <a:p>
                      <a:pPr marL="914400" indent="-914400"/>
                      <a:r>
                        <a:rPr lang="en-US" baseline="0" dirty="0">
                          <a:latin typeface="Arial" panose="020B0604020202020204" pitchFamily="34" charset="0"/>
                          <a:cs typeface="Arial" panose="020B0604020202020204" pitchFamily="34" charset="0"/>
                        </a:rPr>
                        <a:t>        </a:t>
                      </a:r>
                    </a:p>
                    <a:p>
                      <a:pPr marL="914400" indent="-342900"/>
                      <a:r>
                        <a:rPr lang="en-US" baseline="0" dirty="0">
                          <a:latin typeface="Arial" panose="020B0604020202020204" pitchFamily="34" charset="0"/>
                          <a:cs typeface="Arial" panose="020B0604020202020204" pitchFamily="34" charset="0"/>
                        </a:rPr>
                        <a:t>See sheet "Question 5(a)"</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0" indent="0">
                        <a:spcAft>
                          <a:spcPts val="1200"/>
                        </a:spcAft>
                        <a:buFont typeface="Wingdings" panose="05000000000000000000" pitchFamily="2" charset="2"/>
                        <a:buNone/>
                      </a:pPr>
                      <a:r>
                        <a:rPr lang="en-US" dirty="0">
                          <a:solidFill>
                            <a:schemeClr val="tx1"/>
                          </a:solidFill>
                          <a:latin typeface="Arial" panose="020B0604020202020204" pitchFamily="34" charset="0"/>
                          <a:cs typeface="Arial" panose="020B0604020202020204" pitchFamily="34" charset="0"/>
                        </a:rPr>
                        <a:t>Be sure to:</a:t>
                      </a:r>
                    </a:p>
                    <a:p>
                      <a:pPr marL="285750" marR="0" lvl="0" indent="-285750" algn="l" defTabSz="914400" rtl="0" eaLnBrk="1" fontAlgn="auto" latinLnBrk="0" hangingPunct="1">
                        <a:lnSpc>
                          <a:spcPct val="100000"/>
                        </a:lnSpc>
                        <a:spcBef>
                          <a:spcPts val="0"/>
                        </a:spcBef>
                        <a:spcAft>
                          <a:spcPts val="1200"/>
                        </a:spcAft>
                        <a:buClrTx/>
                        <a:buSzTx/>
                        <a:buFont typeface="Wingdings" panose="05000000000000000000" pitchFamily="2" charset="2"/>
                        <a:buChar char="ü"/>
                        <a:tabLst/>
                        <a:defRPr/>
                      </a:pPr>
                      <a:r>
                        <a:rPr lang="en-US" dirty="0">
                          <a:solidFill>
                            <a:schemeClr val="tx1"/>
                          </a:solidFill>
                          <a:latin typeface="Arial" panose="020B0604020202020204" pitchFamily="34" charset="0"/>
                          <a:cs typeface="Arial" panose="020B0604020202020204" pitchFamily="34" charset="0"/>
                        </a:rPr>
                        <a:t>Enter the response in table 5(a) and append to the personal questionnaire</a:t>
                      </a:r>
                    </a:p>
                    <a:p>
                      <a:pPr marL="285750" marR="0" lvl="0" indent="-285750" algn="l" defTabSz="914400" rtl="0" eaLnBrk="1" fontAlgn="auto" latinLnBrk="0" hangingPunct="1">
                        <a:lnSpc>
                          <a:spcPct val="100000"/>
                        </a:lnSpc>
                        <a:spcBef>
                          <a:spcPts val="0"/>
                        </a:spcBef>
                        <a:spcAft>
                          <a:spcPts val="1200"/>
                        </a:spcAft>
                        <a:buClrTx/>
                        <a:buSzTx/>
                        <a:buFont typeface="Wingdings" panose="05000000000000000000" pitchFamily="2" charset="2"/>
                        <a:buChar char="ü"/>
                        <a:tabLst/>
                        <a:defRPr/>
                      </a:pPr>
                      <a:r>
                        <a:rPr lang="en-US" dirty="0">
                          <a:solidFill>
                            <a:schemeClr val="tx1"/>
                          </a:solidFill>
                          <a:latin typeface="Arial" panose="020B0604020202020204" pitchFamily="34" charset="0"/>
                          <a:cs typeface="Arial" panose="020B0604020202020204" pitchFamily="34" charset="0"/>
                        </a:rPr>
                        <a:t>Complete all fields </a:t>
                      </a:r>
                    </a:p>
                    <a:p>
                      <a:pPr marL="285750" indent="-285750">
                        <a:spcAft>
                          <a:spcPts val="1200"/>
                        </a:spcAft>
                        <a:buFont typeface="Wingdings" panose="05000000000000000000" pitchFamily="2" charset="2"/>
                        <a:buChar char="ü"/>
                      </a:pPr>
                      <a:r>
                        <a:rPr lang="en-US" dirty="0">
                          <a:solidFill>
                            <a:schemeClr val="tx1"/>
                          </a:solidFill>
                          <a:latin typeface="Arial" panose="020B0604020202020204" pitchFamily="34" charset="0"/>
                          <a:cs typeface="Arial" panose="020B0604020202020204" pitchFamily="34" charset="0"/>
                        </a:rPr>
                        <a:t>Include entrepreneurial activities</a:t>
                      </a:r>
                    </a:p>
                    <a:p>
                      <a:pPr marL="285750" indent="-285750">
                        <a:spcAft>
                          <a:spcPts val="1200"/>
                        </a:spcAft>
                        <a:buFont typeface="Wingdings" panose="05000000000000000000" pitchFamily="2" charset="2"/>
                        <a:buChar char="ü"/>
                      </a:pPr>
                      <a:r>
                        <a:rPr lang="en-US" dirty="0">
                          <a:solidFill>
                            <a:schemeClr val="tx1"/>
                          </a:solidFill>
                          <a:latin typeface="Arial" panose="020B0604020202020204" pitchFamily="34" charset="0"/>
                          <a:cs typeface="Arial" panose="020B0604020202020204" pitchFamily="34" charset="0"/>
                        </a:rPr>
                        <a:t>Arrange in descending order - most recent employment first</a:t>
                      </a:r>
                    </a:p>
                    <a:p>
                      <a:pPr marL="285750" marR="0" lvl="0" indent="-285750" algn="l" defTabSz="914400" rtl="0" eaLnBrk="1" fontAlgn="auto" latinLnBrk="0" hangingPunct="1">
                        <a:lnSpc>
                          <a:spcPct val="100000"/>
                        </a:lnSpc>
                        <a:spcBef>
                          <a:spcPts val="0"/>
                        </a:spcBef>
                        <a:spcAft>
                          <a:spcPts val="1200"/>
                        </a:spcAft>
                        <a:buClrTx/>
                        <a:buSzTx/>
                        <a:buFont typeface="Wingdings" panose="05000000000000000000" pitchFamily="2" charset="2"/>
                        <a:buChar char="ü"/>
                        <a:tabLst/>
                        <a:defRPr/>
                      </a:pPr>
                      <a:r>
                        <a:rPr lang="en-US" dirty="0">
                          <a:solidFill>
                            <a:schemeClr val="tx1"/>
                          </a:solidFill>
                          <a:latin typeface="Arial" panose="020B0604020202020204" pitchFamily="34" charset="0"/>
                          <a:cs typeface="Arial" panose="020B0604020202020204" pitchFamily="34" charset="0"/>
                        </a:rPr>
                        <a:t>Provide complete history and explanation for any gap years</a:t>
                      </a:r>
                    </a:p>
                    <a:p>
                      <a:pPr marL="285750" indent="-285750">
                        <a:spcAft>
                          <a:spcPts val="1200"/>
                        </a:spcAft>
                        <a:buFont typeface="Wingdings" panose="05000000000000000000" pitchFamily="2" charset="2"/>
                        <a:buChar char="ü"/>
                      </a:pPr>
                      <a:endParaRPr lang="en-US" dirty="0">
                        <a:solidFill>
                          <a:schemeClr val="tx1"/>
                        </a:solidFill>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610379603"/>
                  </a:ext>
                </a:extLst>
              </a:tr>
            </a:tbl>
          </a:graphicData>
        </a:graphic>
      </p:graphicFrame>
      <p:sp>
        <p:nvSpPr>
          <p:cNvPr id="3" name="Slide Number Placeholder 2"/>
          <p:cNvSpPr>
            <a:spLocks noGrp="1"/>
          </p:cNvSpPr>
          <p:nvPr>
            <p:ph type="sldNum" sz="quarter" idx="12"/>
          </p:nvPr>
        </p:nvSpPr>
        <p:spPr/>
        <p:txBody>
          <a:bodyPr/>
          <a:lstStyle/>
          <a:p>
            <a:fld id="{06FEDF93-2BFD-41CA-ABC7-B039102F3792}" type="slidenum">
              <a:rPr lang="en-US" smtClean="0"/>
              <a:t>18</a:t>
            </a:fld>
            <a:endParaRPr lang="en-US" dirty="0"/>
          </a:p>
        </p:txBody>
      </p:sp>
    </p:spTree>
    <p:extLst>
      <p:ext uri="{BB962C8B-B14F-4D97-AF65-F5344CB8AC3E}">
        <p14:creationId xmlns:p14="http://schemas.microsoft.com/office/powerpoint/2010/main" val="4257491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364496963"/>
              </p:ext>
            </p:extLst>
          </p:nvPr>
        </p:nvGraphicFramePr>
        <p:xfrm>
          <a:off x="738553" y="851453"/>
          <a:ext cx="10872875" cy="4523878"/>
        </p:xfrm>
        <a:graphic>
          <a:graphicData uri="http://schemas.openxmlformats.org/drawingml/2006/table">
            <a:tbl>
              <a:tblPr firstRow="1" bandRow="1">
                <a:tableStyleId>{1FECB4D8-DB02-4DC6-A0A2-4F2EBAE1DC90}</a:tableStyleId>
              </a:tblPr>
              <a:tblGrid>
                <a:gridCol w="4624022">
                  <a:extLst>
                    <a:ext uri="{9D8B030D-6E8A-4147-A177-3AD203B41FA5}">
                      <a16:colId xmlns:a16="http://schemas.microsoft.com/office/drawing/2014/main" val="655017874"/>
                    </a:ext>
                  </a:extLst>
                </a:gridCol>
                <a:gridCol w="6248853">
                  <a:extLst>
                    <a:ext uri="{9D8B030D-6E8A-4147-A177-3AD203B41FA5}">
                      <a16:colId xmlns:a16="http://schemas.microsoft.com/office/drawing/2014/main" val="2142909490"/>
                    </a:ext>
                  </a:extLst>
                </a:gridCol>
              </a:tblGrid>
              <a:tr h="494720">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1561724">
                <a:tc>
                  <a:txBody>
                    <a:bodyPr/>
                    <a:lstStyle/>
                    <a:p>
                      <a:pPr marL="682625" indent="-682625"/>
                      <a:r>
                        <a:rPr lang="en-US" baseline="0" dirty="0">
                          <a:latin typeface="Arial" panose="020B0604020202020204" pitchFamily="34" charset="0"/>
                          <a:cs typeface="Arial" panose="020B0604020202020204" pitchFamily="34" charset="0"/>
                        </a:rPr>
                        <a:t>5(b)    Provide information for two    references.</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marR="0" lvl="0" indent="-285750" algn="l" defTabSz="914400" rtl="0" eaLnBrk="1" fontAlgn="auto" latinLnBrk="0" hangingPunct="1">
                        <a:lnSpc>
                          <a:spcPct val="100000"/>
                        </a:lnSpc>
                        <a:spcBef>
                          <a:spcPts val="0"/>
                        </a:spcBef>
                        <a:spcAft>
                          <a:spcPts val="1200"/>
                        </a:spcAft>
                        <a:buClrTx/>
                        <a:buSzTx/>
                        <a:buFont typeface="Wingdings" panose="05000000000000000000" pitchFamily="2" charset="2"/>
                        <a:buChar char="ü"/>
                        <a:tabLst/>
                        <a:defRPr/>
                      </a:pPr>
                      <a:r>
                        <a:rPr lang="en-US" dirty="0">
                          <a:solidFill>
                            <a:schemeClr val="tx1"/>
                          </a:solidFill>
                          <a:latin typeface="Arial" panose="020B0604020202020204" pitchFamily="34" charset="0"/>
                          <a:cs typeface="Arial" panose="020B0604020202020204" pitchFamily="34" charset="0"/>
                        </a:rPr>
                        <a:t>Referees must not be relatives</a:t>
                      </a:r>
                    </a:p>
                    <a:p>
                      <a:pPr marL="285750" indent="-285750">
                        <a:spcAft>
                          <a:spcPts val="1200"/>
                        </a:spcAft>
                        <a:buFont typeface="Wingdings" panose="05000000000000000000" pitchFamily="2" charset="2"/>
                        <a:buChar char="ü"/>
                      </a:pPr>
                      <a:r>
                        <a:rPr lang="en-US" dirty="0">
                          <a:solidFill>
                            <a:schemeClr val="tx1"/>
                          </a:solidFill>
                          <a:latin typeface="Arial" panose="020B0604020202020204" pitchFamily="34" charset="0"/>
                          <a:cs typeface="Arial" panose="020B0604020202020204" pitchFamily="34" charset="0"/>
                        </a:rPr>
                        <a:t>Provide the name, occupation, telephone number and email address of referees</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610379603"/>
                  </a:ext>
                </a:extLst>
              </a:tr>
              <a:tr h="2459234">
                <a:tc>
                  <a:txBody>
                    <a:bodyPr/>
                    <a:lstStyle/>
                    <a:p>
                      <a:pPr marL="719138" indent="-719138"/>
                      <a:r>
                        <a:rPr lang="en-US" baseline="0" dirty="0">
                          <a:latin typeface="Arial" panose="020B0604020202020204" pitchFamily="34" charset="0"/>
                          <a:cs typeface="Arial" panose="020B0604020202020204" pitchFamily="34" charset="0"/>
                        </a:rPr>
                        <a:t>5(c)     Give details below of your educational and your professional qualifications and affiliations, if any, including relevant dates.</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spcAft>
                          <a:spcPts val="1200"/>
                        </a:spcAft>
                        <a:buFont typeface="Wingdings" panose="05000000000000000000" pitchFamily="2" charset="2"/>
                        <a:buChar char="ü"/>
                      </a:pPr>
                      <a:r>
                        <a:rPr lang="en-US" dirty="0">
                          <a:solidFill>
                            <a:schemeClr val="tx1"/>
                          </a:solidFill>
                          <a:latin typeface="Arial" panose="020B0604020202020204" pitchFamily="34" charset="0"/>
                          <a:cs typeface="Arial" panose="020B0604020202020204" pitchFamily="34" charset="0"/>
                        </a:rPr>
                        <a:t>Indicate designation or</a:t>
                      </a:r>
                      <a:r>
                        <a:rPr lang="en-US" baseline="0" dirty="0">
                          <a:solidFill>
                            <a:schemeClr val="tx1"/>
                          </a:solidFill>
                          <a:latin typeface="Arial" panose="020B0604020202020204" pitchFamily="34" charset="0"/>
                          <a:cs typeface="Arial" panose="020B0604020202020204" pitchFamily="34" charset="0"/>
                        </a:rPr>
                        <a:t> qualification, the institution from which it was obtained and the year conferred.</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1095124635"/>
                  </a:ext>
                </a:extLst>
              </a:tr>
            </a:tbl>
          </a:graphicData>
        </a:graphic>
      </p:graphicFrame>
      <p:sp>
        <p:nvSpPr>
          <p:cNvPr id="3" name="Slide Number Placeholder 2"/>
          <p:cNvSpPr>
            <a:spLocks noGrp="1"/>
          </p:cNvSpPr>
          <p:nvPr>
            <p:ph type="sldNum" sz="quarter" idx="12"/>
          </p:nvPr>
        </p:nvSpPr>
        <p:spPr/>
        <p:txBody>
          <a:bodyPr/>
          <a:lstStyle/>
          <a:p>
            <a:fld id="{06FEDF93-2BFD-41CA-ABC7-B039102F3792}" type="slidenum">
              <a:rPr lang="en-US" smtClean="0"/>
              <a:t>19</a:t>
            </a:fld>
            <a:endParaRPr lang="en-US" dirty="0"/>
          </a:p>
        </p:txBody>
      </p:sp>
    </p:spTree>
    <p:extLst>
      <p:ext uri="{BB962C8B-B14F-4D97-AF65-F5344CB8AC3E}">
        <p14:creationId xmlns:p14="http://schemas.microsoft.com/office/powerpoint/2010/main" val="658299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sp>
        <p:nvSpPr>
          <p:cNvPr id="2" name="Content Placeholder 1"/>
          <p:cNvSpPr>
            <a:spLocks noGrp="1"/>
          </p:cNvSpPr>
          <p:nvPr>
            <p:ph idx="1"/>
          </p:nvPr>
        </p:nvSpPr>
        <p:spPr/>
        <p:txBody>
          <a:bodyPr/>
          <a:lstStyle/>
          <a:p>
            <a:pPr marL="0" indent="0">
              <a:buNone/>
            </a:pPr>
            <a:r>
              <a:rPr lang="en-US" dirty="0">
                <a:latin typeface="Arial"/>
              </a:rPr>
              <a:t>This presentation is for information purposes. It does not and is not intended to constitute professional legal  advice nor does it seek to be an exhaustive statement of the law. You should obtain professional legal advice on any particular matter in or arising from the presentation which concerns you.</a:t>
            </a:r>
            <a:br>
              <a:rPr lang="en-US" dirty="0">
                <a:latin typeface="Arial"/>
              </a:rPr>
            </a:br>
            <a:endParaRPr lang="en-US" dirty="0"/>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3877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Disclaimer</a:t>
            </a: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06FEDF93-2BFD-41CA-ABC7-B039102F3792}" type="slidenum">
              <a:rPr lang="en-US" smtClean="0"/>
              <a:t>2</a:t>
            </a:fld>
            <a:endParaRPr lang="en-US" dirty="0"/>
          </a:p>
        </p:txBody>
      </p:sp>
    </p:spTree>
    <p:extLst>
      <p:ext uri="{BB962C8B-B14F-4D97-AF65-F5344CB8AC3E}">
        <p14:creationId xmlns:p14="http://schemas.microsoft.com/office/powerpoint/2010/main" val="3299715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2234593160"/>
              </p:ext>
            </p:extLst>
          </p:nvPr>
        </p:nvGraphicFramePr>
        <p:xfrm>
          <a:off x="738553" y="805154"/>
          <a:ext cx="10872875" cy="5928360"/>
        </p:xfrm>
        <a:graphic>
          <a:graphicData uri="http://schemas.openxmlformats.org/drawingml/2006/table">
            <a:tbl>
              <a:tblPr firstRow="1" bandRow="1">
                <a:tableStyleId>{1FECB4D8-DB02-4DC6-A0A2-4F2EBAE1DC90}</a:tableStyleId>
              </a:tblPr>
              <a:tblGrid>
                <a:gridCol w="4624022">
                  <a:extLst>
                    <a:ext uri="{9D8B030D-6E8A-4147-A177-3AD203B41FA5}">
                      <a16:colId xmlns:a16="http://schemas.microsoft.com/office/drawing/2014/main" val="655017874"/>
                    </a:ext>
                  </a:extLst>
                </a:gridCol>
                <a:gridCol w="6248853">
                  <a:extLst>
                    <a:ext uri="{9D8B030D-6E8A-4147-A177-3AD203B41FA5}">
                      <a16:colId xmlns:a16="http://schemas.microsoft.com/office/drawing/2014/main" val="2142909490"/>
                    </a:ext>
                  </a:extLst>
                </a:gridCol>
              </a:tblGrid>
              <a:tr h="479636">
                <a:tc>
                  <a:txBody>
                    <a:bodyPr/>
                    <a:lstStyle/>
                    <a:p>
                      <a:r>
                        <a:rPr lang="en-US" sz="1800"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sz="1800"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2499997">
                <a:tc>
                  <a:txBody>
                    <a:bodyPr/>
                    <a:lstStyle/>
                    <a:p>
                      <a:pPr marL="682625" indent="-682625"/>
                      <a:r>
                        <a:rPr lang="en-US" sz="1800" baseline="0" dirty="0">
                          <a:latin typeface="Arial" panose="020B0604020202020204" pitchFamily="34" charset="0"/>
                          <a:cs typeface="Arial" panose="020B0604020202020204" pitchFamily="34" charset="0"/>
                        </a:rPr>
                        <a:t>6a - o:</a:t>
                      </a:r>
                    </a:p>
                    <a:p>
                      <a:pPr marL="461963" indent="-461963">
                        <a:spcAft>
                          <a:spcPts val="600"/>
                        </a:spcAft>
                        <a:buFont typeface="+mj-lt"/>
                        <a:buAutoNum type="alphaLcParenR"/>
                      </a:pPr>
                      <a:r>
                        <a:rPr lang="en-US" sz="1200" baseline="0" dirty="0">
                          <a:latin typeface="Arial" panose="020B0604020202020204" pitchFamily="34" charset="0"/>
                          <a:cs typeface="Arial" panose="020B0604020202020204" pitchFamily="34" charset="0"/>
                        </a:rPr>
                        <a:t>Have you at any time been charged with or convicted of any offence?</a:t>
                      </a:r>
                    </a:p>
                    <a:p>
                      <a:pPr marL="461963" indent="-461963">
                        <a:spcAft>
                          <a:spcPts val="600"/>
                        </a:spcAft>
                        <a:buFont typeface="+mj-lt"/>
                        <a:buAutoNum type="alphaLcParenR"/>
                      </a:pPr>
                      <a:r>
                        <a:rPr lang="en-US" sz="1200" baseline="0" dirty="0">
                          <a:latin typeface="Arial" panose="020B0604020202020204" pitchFamily="34" charset="0"/>
                          <a:cs typeface="Arial" panose="020B0604020202020204" pitchFamily="34" charset="0"/>
                        </a:rPr>
                        <a:t>Has a suit ever been brought against you in your personal capacity?</a:t>
                      </a:r>
                    </a:p>
                    <a:p>
                      <a:pPr marL="461963" indent="-461963">
                        <a:spcAft>
                          <a:spcPts val="600"/>
                        </a:spcAft>
                        <a:buFont typeface="+mj-lt"/>
                        <a:buAutoNum type="alphaLcParenR"/>
                      </a:pPr>
                      <a:r>
                        <a:rPr lang="en-US" sz="1200" baseline="0" dirty="0">
                          <a:latin typeface="Arial" panose="020B0604020202020204" pitchFamily="34" charset="0"/>
                          <a:cs typeface="Arial" panose="020B0604020202020204" pitchFamily="34" charset="0"/>
                        </a:rPr>
                        <a:t>Have you ever been the subject of any investigation or of disciplinary procedures, censured, disciplined or publicly criticized?</a:t>
                      </a:r>
                    </a:p>
                    <a:p>
                      <a:pPr marL="461963" indent="-461963">
                        <a:spcAft>
                          <a:spcPts val="600"/>
                        </a:spcAft>
                        <a:buFont typeface="+mj-lt"/>
                        <a:buAutoNum type="alphaLcParenR"/>
                      </a:pPr>
                      <a:r>
                        <a:rPr lang="en-US" sz="1200" baseline="0" dirty="0">
                          <a:latin typeface="Arial" panose="020B0604020202020204" pitchFamily="34" charset="0"/>
                          <a:cs typeface="Arial" panose="020B0604020202020204" pitchFamily="34" charset="0"/>
                        </a:rPr>
                        <a:t>Have you been adjudged by a Court civilly or criminally liable for any fraud, misfeasance or other misconduct?</a:t>
                      </a:r>
                    </a:p>
                    <a:p>
                      <a:pPr marL="461963" indent="-461963">
                        <a:spcAft>
                          <a:spcPts val="600"/>
                        </a:spcAft>
                        <a:buFont typeface="+mj-lt"/>
                        <a:buAutoNum type="alphaLcParenR"/>
                      </a:pPr>
                      <a:r>
                        <a:rPr lang="en-US" sz="1200" baseline="0" dirty="0">
                          <a:latin typeface="Arial" panose="020B0604020202020204" pitchFamily="34" charset="0"/>
                          <a:cs typeface="Arial" panose="020B0604020202020204" pitchFamily="34" charset="0"/>
                        </a:rPr>
                        <a:t>Have you ever been disqualified by a Court or by virtue of any statutory enactment from being a director or from acting in the management or conduct of the affairs of any legal person?</a:t>
                      </a:r>
                    </a:p>
                    <a:p>
                      <a:pPr marL="461963" indent="-461963">
                        <a:spcAft>
                          <a:spcPts val="600"/>
                        </a:spcAft>
                        <a:buFont typeface="+mj-lt"/>
                        <a:buAutoNum type="alphaLcParenR"/>
                      </a:pPr>
                      <a:r>
                        <a:rPr lang="en-US" sz="1200" baseline="0" dirty="0">
                          <a:latin typeface="Arial" panose="020B0604020202020204" pitchFamily="34" charset="0"/>
                          <a:cs typeface="Arial" panose="020B0604020202020204" pitchFamily="34" charset="0"/>
                        </a:rPr>
                        <a:t>Have you ever been adjudged bankrupt by a Court, had a receiving or administrative order made against you? Had your property seized, entered into any arrangement, or other composition with your creditors?</a:t>
                      </a:r>
                    </a:p>
                    <a:p>
                      <a:pPr marL="461963" indent="-461963">
                        <a:spcAft>
                          <a:spcPts val="600"/>
                        </a:spcAft>
                        <a:buFont typeface="+mj-lt"/>
                        <a:buAutoNum type="alphaLcParenR"/>
                      </a:pPr>
                      <a:r>
                        <a:rPr lang="en-US" sz="1200" baseline="0" dirty="0">
                          <a:latin typeface="Arial" panose="020B0604020202020204" pitchFamily="34" charset="0"/>
                          <a:cs typeface="Arial" panose="020B0604020202020204" pitchFamily="34" charset="0"/>
                        </a:rPr>
                        <a:t>Have you ever been a shareholder, director of, or directly concerned in the management of a legal person or arrangement?</a:t>
                      </a:r>
                    </a:p>
                    <a:p>
                      <a:pPr marL="461963" indent="-461963">
                        <a:spcAft>
                          <a:spcPts val="600"/>
                        </a:spcAft>
                        <a:buFont typeface="+mj-lt"/>
                        <a:buAutoNum type="alphaLcParenR"/>
                      </a:pPr>
                      <a:r>
                        <a:rPr lang="en-US" sz="1200" baseline="0" dirty="0">
                          <a:latin typeface="Arial" panose="020B0604020202020204" pitchFamily="34" charset="0"/>
                          <a:cs typeface="Arial" panose="020B0604020202020204" pitchFamily="34" charset="0"/>
                        </a:rPr>
                        <a:t>Have you ever been directly concerned in the management or conduct of affairs of a legal person or arrangement which has become insolvent and/or gone into liquidation, whilst you were associated with it? </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marR="0" lvl="0" indent="-285750" algn="l" defTabSz="914400" rtl="0" eaLnBrk="1" fontAlgn="auto" latinLnBrk="0" hangingPunct="1">
                        <a:lnSpc>
                          <a:spcPct val="100000"/>
                        </a:lnSpc>
                        <a:spcBef>
                          <a:spcPts val="0"/>
                        </a:spcBef>
                        <a:spcAft>
                          <a:spcPts val="1200"/>
                        </a:spcAft>
                        <a:buClrTx/>
                        <a:buSzTx/>
                        <a:buFont typeface="Wingdings" panose="05000000000000000000" pitchFamily="2" charset="2"/>
                        <a:buChar char="ü"/>
                        <a:tabLst/>
                        <a:defRPr/>
                      </a:pPr>
                      <a:r>
                        <a:rPr lang="en-US" sz="1800" dirty="0">
                          <a:solidFill>
                            <a:schemeClr val="tx1"/>
                          </a:solidFill>
                          <a:latin typeface="Arial" panose="020B0604020202020204" pitchFamily="34" charset="0"/>
                          <a:cs typeface="Arial" panose="020B0604020202020204" pitchFamily="34" charset="0"/>
                        </a:rPr>
                        <a:t>Indicate </a:t>
                      </a:r>
                      <a:r>
                        <a:rPr lang="en-US" sz="1800" baseline="0" dirty="0">
                          <a:solidFill>
                            <a:schemeClr val="tx1"/>
                          </a:solidFill>
                          <a:latin typeface="Arial" panose="020B0604020202020204" pitchFamily="34" charset="0"/>
                          <a:cs typeface="Arial" panose="020B0604020202020204" pitchFamily="34" charset="0"/>
                        </a:rPr>
                        <a:t>Yes or No (Y/N).</a:t>
                      </a:r>
                    </a:p>
                    <a:p>
                      <a:pPr marL="285750" marR="0" lvl="0" indent="-285750" algn="l" defTabSz="914400" rtl="0" eaLnBrk="1" fontAlgn="auto" latinLnBrk="0" hangingPunct="1">
                        <a:lnSpc>
                          <a:spcPct val="100000"/>
                        </a:lnSpc>
                        <a:spcBef>
                          <a:spcPts val="0"/>
                        </a:spcBef>
                        <a:spcAft>
                          <a:spcPts val="1200"/>
                        </a:spcAft>
                        <a:buClrTx/>
                        <a:buSzTx/>
                        <a:buFont typeface="Wingdings" panose="05000000000000000000" pitchFamily="2" charset="2"/>
                        <a:buChar char="ü"/>
                        <a:tabLst/>
                        <a:defRPr/>
                      </a:pPr>
                      <a:r>
                        <a:rPr lang="en-US" sz="1800" baseline="0" dirty="0">
                          <a:solidFill>
                            <a:schemeClr val="tx1"/>
                          </a:solidFill>
                          <a:latin typeface="Arial" panose="020B0604020202020204" pitchFamily="34" charset="0"/>
                          <a:cs typeface="Arial" panose="020B0604020202020204" pitchFamily="34" charset="0"/>
                        </a:rPr>
                        <a:t>Excluding 6(j) (TCC) all ‘Yes’ responses require a comment in the column indicated. </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610379603"/>
                  </a:ext>
                </a:extLst>
              </a:tr>
            </a:tbl>
          </a:graphicData>
        </a:graphic>
      </p:graphicFrame>
      <p:sp>
        <p:nvSpPr>
          <p:cNvPr id="3" name="Slide Number Placeholder 2"/>
          <p:cNvSpPr>
            <a:spLocks noGrp="1"/>
          </p:cNvSpPr>
          <p:nvPr>
            <p:ph type="sldNum" sz="quarter" idx="12"/>
          </p:nvPr>
        </p:nvSpPr>
        <p:spPr/>
        <p:txBody>
          <a:bodyPr/>
          <a:lstStyle/>
          <a:p>
            <a:fld id="{06FEDF93-2BFD-41CA-ABC7-B039102F3792}" type="slidenum">
              <a:rPr lang="en-US" smtClean="0"/>
              <a:t>20</a:t>
            </a:fld>
            <a:endParaRPr lang="en-US" dirty="0"/>
          </a:p>
        </p:txBody>
      </p:sp>
    </p:spTree>
    <p:extLst>
      <p:ext uri="{BB962C8B-B14F-4D97-AF65-F5344CB8AC3E}">
        <p14:creationId xmlns:p14="http://schemas.microsoft.com/office/powerpoint/2010/main" val="3714420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3585857329"/>
              </p:ext>
            </p:extLst>
          </p:nvPr>
        </p:nvGraphicFramePr>
        <p:xfrm>
          <a:off x="738553" y="805154"/>
          <a:ext cx="10872875" cy="5212080"/>
        </p:xfrm>
        <a:graphic>
          <a:graphicData uri="http://schemas.openxmlformats.org/drawingml/2006/table">
            <a:tbl>
              <a:tblPr firstRow="1" bandRow="1">
                <a:tableStyleId>{1FECB4D8-DB02-4DC6-A0A2-4F2EBAE1DC90}</a:tableStyleId>
              </a:tblPr>
              <a:tblGrid>
                <a:gridCol w="4624022">
                  <a:extLst>
                    <a:ext uri="{9D8B030D-6E8A-4147-A177-3AD203B41FA5}">
                      <a16:colId xmlns:a16="http://schemas.microsoft.com/office/drawing/2014/main" val="655017874"/>
                    </a:ext>
                  </a:extLst>
                </a:gridCol>
                <a:gridCol w="6248853">
                  <a:extLst>
                    <a:ext uri="{9D8B030D-6E8A-4147-A177-3AD203B41FA5}">
                      <a16:colId xmlns:a16="http://schemas.microsoft.com/office/drawing/2014/main" val="2142909490"/>
                    </a:ext>
                  </a:extLst>
                </a:gridCol>
              </a:tblGrid>
              <a:tr h="479636">
                <a:tc>
                  <a:txBody>
                    <a:bodyPr/>
                    <a:lstStyle/>
                    <a:p>
                      <a:r>
                        <a:rPr lang="en-US" sz="1800"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sz="1800"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2499997">
                <a:tc>
                  <a:txBody>
                    <a:bodyPr/>
                    <a:lstStyle/>
                    <a:p>
                      <a:pPr marL="682625" indent="-682625"/>
                      <a:r>
                        <a:rPr lang="en-US" sz="1800" baseline="0" dirty="0">
                          <a:latin typeface="Arial" panose="020B0604020202020204" pitchFamily="34" charset="0"/>
                          <a:cs typeface="Arial" panose="020B0604020202020204" pitchFamily="34" charset="0"/>
                        </a:rPr>
                        <a:t>6a – o (continued):</a:t>
                      </a:r>
                    </a:p>
                    <a:p>
                      <a:pPr marL="461963" indent="-461963">
                        <a:spcAft>
                          <a:spcPts val="1200"/>
                        </a:spcAft>
                        <a:buFont typeface="+mj-lt"/>
                        <a:buAutoNum type="alphaLcParenR" startAt="9"/>
                      </a:pPr>
                      <a:r>
                        <a:rPr lang="en-US" sz="1200" baseline="0" dirty="0">
                          <a:latin typeface="Arial" panose="020B0604020202020204" pitchFamily="34" charset="0"/>
                          <a:cs typeface="Arial" panose="020B0604020202020204" pitchFamily="34" charset="0"/>
                        </a:rPr>
                        <a:t>Have you ever been directly concerned with a legal person or arrangement which has become insolvent and/or gone into liquidation, whilst you were associated with it? </a:t>
                      </a:r>
                    </a:p>
                    <a:p>
                      <a:pPr marL="461963" indent="-461963">
                        <a:spcAft>
                          <a:spcPts val="1200"/>
                        </a:spcAft>
                        <a:buFont typeface="+mj-lt"/>
                        <a:buAutoNum type="alphaLcParenR" startAt="9"/>
                      </a:pPr>
                      <a:r>
                        <a:rPr lang="en-US" sz="1200" baseline="0" dirty="0">
                          <a:latin typeface="Arial" panose="020B0604020202020204" pitchFamily="34" charset="0"/>
                          <a:cs typeface="Arial" panose="020B0604020202020204" pitchFamily="34" charset="0"/>
                        </a:rPr>
                        <a:t>Are you in compliance with tax and other statutory obligations imposed on you? </a:t>
                      </a:r>
                    </a:p>
                    <a:p>
                      <a:pPr marL="461963" indent="-461963">
                        <a:spcAft>
                          <a:spcPts val="1200"/>
                        </a:spcAft>
                        <a:buFont typeface="+mj-lt"/>
                        <a:buAutoNum type="alphaLcParenR" startAt="9"/>
                      </a:pPr>
                      <a:r>
                        <a:rPr lang="en-US" sz="1200" baseline="0" dirty="0">
                          <a:latin typeface="Arial" panose="020B0604020202020204" pitchFamily="34" charset="0"/>
                          <a:cs typeface="Arial" panose="020B0604020202020204" pitchFamily="34" charset="0"/>
                        </a:rPr>
                        <a:t>Has any bank ever threatened or commenced legal action/court proceedings or declined doing any new business with you?</a:t>
                      </a:r>
                    </a:p>
                    <a:p>
                      <a:pPr marL="461963" indent="-461963">
                        <a:spcAft>
                          <a:spcPts val="1200"/>
                        </a:spcAft>
                        <a:buFont typeface="+mj-lt"/>
                        <a:buAutoNum type="alphaLcParenR" startAt="9"/>
                      </a:pPr>
                      <a:r>
                        <a:rPr lang="en-US" sz="1200" baseline="0" dirty="0">
                          <a:latin typeface="Arial" panose="020B0604020202020204" pitchFamily="34" charset="0"/>
                          <a:cs typeface="Arial" panose="020B0604020202020204" pitchFamily="34" charset="0"/>
                        </a:rPr>
                        <a:t>Do you have any immediate relative who holds a position as a substantial shareholder or officer in the MCI? </a:t>
                      </a:r>
                    </a:p>
                    <a:p>
                      <a:pPr marL="461963" indent="-461963">
                        <a:spcAft>
                          <a:spcPts val="1200"/>
                        </a:spcAft>
                        <a:buFont typeface="+mj-lt"/>
                        <a:buAutoNum type="alphaLcParenR" startAt="9"/>
                      </a:pPr>
                      <a:r>
                        <a:rPr lang="en-US" sz="1200" baseline="0" dirty="0">
                          <a:latin typeface="Arial" panose="020B0604020202020204" pitchFamily="34" charset="0"/>
                          <a:cs typeface="Arial" panose="020B0604020202020204" pitchFamily="34" charset="0"/>
                        </a:rPr>
                        <a:t>Are you currently a beneficial owner or shareholder of any financial services?</a:t>
                      </a:r>
                    </a:p>
                    <a:p>
                      <a:pPr marL="461963" indent="-461963">
                        <a:spcAft>
                          <a:spcPts val="1200"/>
                        </a:spcAft>
                        <a:buFont typeface="+mj-lt"/>
                        <a:buAutoNum type="alphaLcParenR" startAt="9"/>
                      </a:pPr>
                      <a:r>
                        <a:rPr lang="en-US" sz="1200" baseline="0" dirty="0">
                          <a:latin typeface="Arial" panose="020B0604020202020204" pitchFamily="34" charset="0"/>
                          <a:cs typeface="Arial" panose="020B0604020202020204" pitchFamily="34" charset="0"/>
                        </a:rPr>
                        <a:t>Any of the shares of the Licensee that are registered in your name are, equitably or legally charged or pledged to any person?</a:t>
                      </a:r>
                    </a:p>
                    <a:p>
                      <a:pPr marL="461963" indent="-461963">
                        <a:spcAft>
                          <a:spcPts val="1200"/>
                        </a:spcAft>
                        <a:buFont typeface="+mj-lt"/>
                        <a:buAutoNum type="alphaLcParenR" startAt="9"/>
                      </a:pPr>
                      <a:r>
                        <a:rPr lang="en-US" sz="1200" baseline="0" dirty="0">
                          <a:latin typeface="Arial" panose="020B0604020202020204" pitchFamily="34" charset="0"/>
                          <a:cs typeface="Arial" panose="020B0604020202020204" pitchFamily="34" charset="0"/>
                        </a:rPr>
                        <a:t>Involved in the management of or maintain a business relationship or prospectively plan to undertake business with the microcredit institution (MCI)? </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1200"/>
                        </a:spcAft>
                        <a:buClrTx/>
                        <a:buSzTx/>
                        <a:buFont typeface="Wingdings" panose="05000000000000000000" pitchFamily="2" charset="2"/>
                        <a:buNone/>
                        <a:tabLst/>
                        <a:defRPr/>
                      </a:pPr>
                      <a:endParaRPr lang="en-US" sz="1800" dirty="0">
                        <a:solidFill>
                          <a:schemeClr val="tx1"/>
                        </a:solidFill>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610379603"/>
                  </a:ext>
                </a:extLst>
              </a:tr>
            </a:tbl>
          </a:graphicData>
        </a:graphic>
      </p:graphicFrame>
      <p:sp>
        <p:nvSpPr>
          <p:cNvPr id="3" name="Slide Number Placeholder 2"/>
          <p:cNvSpPr>
            <a:spLocks noGrp="1"/>
          </p:cNvSpPr>
          <p:nvPr>
            <p:ph type="sldNum" sz="quarter" idx="12"/>
          </p:nvPr>
        </p:nvSpPr>
        <p:spPr/>
        <p:txBody>
          <a:bodyPr/>
          <a:lstStyle/>
          <a:p>
            <a:fld id="{06FEDF93-2BFD-41CA-ABC7-B039102F3792}" type="slidenum">
              <a:rPr lang="en-US" smtClean="0"/>
              <a:t>21</a:t>
            </a:fld>
            <a:endParaRPr lang="en-US" dirty="0"/>
          </a:p>
        </p:txBody>
      </p:sp>
    </p:spTree>
    <p:extLst>
      <p:ext uri="{BB962C8B-B14F-4D97-AF65-F5344CB8AC3E}">
        <p14:creationId xmlns:p14="http://schemas.microsoft.com/office/powerpoint/2010/main" val="15484181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3449284665"/>
              </p:ext>
            </p:extLst>
          </p:nvPr>
        </p:nvGraphicFramePr>
        <p:xfrm>
          <a:off x="738553" y="805154"/>
          <a:ext cx="10872875" cy="5502914"/>
        </p:xfrm>
        <a:graphic>
          <a:graphicData uri="http://schemas.openxmlformats.org/drawingml/2006/table">
            <a:tbl>
              <a:tblPr firstRow="1" bandRow="1">
                <a:tableStyleId>{1FECB4D8-DB02-4DC6-A0A2-4F2EBAE1DC90}</a:tableStyleId>
              </a:tblPr>
              <a:tblGrid>
                <a:gridCol w="5255847">
                  <a:extLst>
                    <a:ext uri="{9D8B030D-6E8A-4147-A177-3AD203B41FA5}">
                      <a16:colId xmlns:a16="http://schemas.microsoft.com/office/drawing/2014/main" val="655017874"/>
                    </a:ext>
                  </a:extLst>
                </a:gridCol>
                <a:gridCol w="5617028">
                  <a:extLst>
                    <a:ext uri="{9D8B030D-6E8A-4147-A177-3AD203B41FA5}">
                      <a16:colId xmlns:a16="http://schemas.microsoft.com/office/drawing/2014/main" val="2142909490"/>
                    </a:ext>
                  </a:extLst>
                </a:gridCol>
              </a:tblGrid>
              <a:tr h="479636">
                <a:tc>
                  <a:txBody>
                    <a:bodyPr/>
                    <a:lstStyle/>
                    <a:p>
                      <a:r>
                        <a:rPr lang="en-US" sz="1800"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sz="1800"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2499997">
                <a:tc>
                  <a:txBody>
                    <a:bodyPr/>
                    <a:lstStyle/>
                    <a:p>
                      <a:pPr marL="631825" indent="-631825">
                        <a:spcAft>
                          <a:spcPts val="1200"/>
                        </a:spcAft>
                        <a:buFont typeface="+mj-lt"/>
                        <a:buNone/>
                      </a:pPr>
                      <a:r>
                        <a:rPr lang="en-US" sz="1800" b="0" baseline="0" dirty="0">
                          <a:latin typeface="Arial" panose="020B0604020202020204" pitchFamily="34" charset="0"/>
                          <a:cs typeface="Arial" panose="020B0604020202020204" pitchFamily="34" charset="0"/>
                        </a:rPr>
                        <a:t>6(j)     Are you in compliance with tax and other statutory obligations imposed on you?</a:t>
                      </a:r>
                    </a:p>
                    <a:p>
                      <a:pPr marL="631825" indent="-631825">
                        <a:spcAft>
                          <a:spcPts val="1200"/>
                        </a:spcAft>
                        <a:buFont typeface="+mj-lt"/>
                        <a:buNone/>
                      </a:pPr>
                      <a:r>
                        <a:rPr lang="en-US" sz="1800" b="0" baseline="0" dirty="0">
                          <a:latin typeface="Arial" panose="020B0604020202020204" pitchFamily="34" charset="0"/>
                          <a:cs typeface="Arial" panose="020B0604020202020204" pitchFamily="34" charset="0"/>
                        </a:rPr>
                        <a:t>          If no, give details in the 'comment' column.  If yes, please provide a copy of your Tax Compliance Certificate.</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marR="0" lvl="0" indent="-285750" algn="l" defTabSz="914400" rtl="0" eaLnBrk="1" fontAlgn="auto" latinLnBrk="0" hangingPunct="1">
                        <a:lnSpc>
                          <a:spcPct val="100000"/>
                        </a:lnSpc>
                        <a:spcBef>
                          <a:spcPts val="0"/>
                        </a:spcBef>
                        <a:spcAft>
                          <a:spcPts val="1200"/>
                        </a:spcAft>
                        <a:buClrTx/>
                        <a:buSzTx/>
                        <a:buFont typeface="Wingdings" panose="05000000000000000000" pitchFamily="2" charset="2"/>
                        <a:buChar char="ü"/>
                        <a:tabLst/>
                        <a:defRPr/>
                      </a:pPr>
                      <a:r>
                        <a:rPr lang="en-US" sz="1800" kern="1200" baseline="0" dirty="0">
                          <a:solidFill>
                            <a:schemeClr val="tx1"/>
                          </a:solidFill>
                          <a:latin typeface="Arial" panose="020B0604020202020204" pitchFamily="34" charset="0"/>
                          <a:ea typeface="+mn-ea"/>
                          <a:cs typeface="Arial" panose="020B0604020202020204" pitchFamily="34" charset="0"/>
                        </a:rPr>
                        <a:t>Tax Compliance Certificates (TCC) are required where the person completing the PQ has ownership stake in other businesses</a:t>
                      </a:r>
                    </a:p>
                    <a:p>
                      <a:pPr marL="0" marR="0" lvl="0" indent="0" algn="l" defTabSz="914400" rtl="0" eaLnBrk="1" fontAlgn="auto" latinLnBrk="0" hangingPunct="1">
                        <a:lnSpc>
                          <a:spcPct val="100000"/>
                        </a:lnSpc>
                        <a:spcBef>
                          <a:spcPts val="0"/>
                        </a:spcBef>
                        <a:spcAft>
                          <a:spcPts val="1200"/>
                        </a:spcAft>
                        <a:buClrTx/>
                        <a:buSzTx/>
                        <a:buFont typeface="Wingdings" panose="05000000000000000000" pitchFamily="2" charset="2"/>
                        <a:buNone/>
                        <a:tabLst/>
                        <a:defRPr/>
                      </a:pPr>
                      <a:endParaRPr lang="en-US" sz="1800" dirty="0">
                        <a:solidFill>
                          <a:schemeClr val="tx1"/>
                        </a:solidFill>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610379603"/>
                  </a:ext>
                </a:extLst>
              </a:tr>
              <a:tr h="2499997">
                <a:tc>
                  <a:txBody>
                    <a:bodyPr/>
                    <a:lstStyle/>
                    <a:p>
                      <a:pPr marL="631825" marR="0" lvl="0" indent="-568325" algn="l" defTabSz="914400" rtl="0" eaLnBrk="1" fontAlgn="auto" latinLnBrk="0" hangingPunct="1">
                        <a:lnSpc>
                          <a:spcPct val="100000"/>
                        </a:lnSpc>
                        <a:spcBef>
                          <a:spcPts val="0"/>
                        </a:spcBef>
                        <a:spcAft>
                          <a:spcPts val="1200"/>
                        </a:spcAft>
                        <a:buClrTx/>
                        <a:buSzTx/>
                        <a:buFont typeface="+mj-lt"/>
                        <a:buNone/>
                        <a:tabLst/>
                        <a:defRPr/>
                      </a:pPr>
                      <a:r>
                        <a:rPr lang="en-US" sz="1800" b="0" baseline="0" dirty="0">
                          <a:latin typeface="Arial" panose="020B0604020202020204" pitchFamily="34" charset="0"/>
                          <a:cs typeface="Arial" panose="020B0604020202020204" pitchFamily="34" charset="0"/>
                        </a:rPr>
                        <a:t>6(m)  Are you currently a beneficial owner or shareholder (holding at least 5% of issued share capital) of any limited liability companies or other corporations engaged in financial services as defined in Glossary?    If yes, please provide response in Sheet "Question 6 (m)" </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1200"/>
                        </a:spcAft>
                        <a:buClrTx/>
                        <a:buSzTx/>
                        <a:buFont typeface="Wingdings" panose="05000000000000000000" pitchFamily="2" charset="2"/>
                        <a:buNone/>
                        <a:tabLst/>
                        <a:defRPr/>
                      </a:pPr>
                      <a:r>
                        <a:rPr lang="en-US" sz="1800" baseline="0" dirty="0">
                          <a:solidFill>
                            <a:schemeClr val="tx1"/>
                          </a:solidFill>
                          <a:latin typeface="Arial" panose="020B0604020202020204" pitchFamily="34" charset="0"/>
                          <a:cs typeface="Arial" panose="020B0604020202020204" pitchFamily="34" charset="0"/>
                        </a:rPr>
                        <a:t>Where the response to question 6(m) is Yes, provide details on sheet 6(m) and append to the personal questionnaire.</a:t>
                      </a:r>
                    </a:p>
                    <a:p>
                      <a:pPr marL="0" marR="0" lvl="0" indent="0" algn="l" defTabSz="914400" rtl="0" eaLnBrk="1" fontAlgn="auto" latinLnBrk="0" hangingPunct="1">
                        <a:lnSpc>
                          <a:spcPct val="100000"/>
                        </a:lnSpc>
                        <a:spcBef>
                          <a:spcPts val="0"/>
                        </a:spcBef>
                        <a:spcAft>
                          <a:spcPts val="1200"/>
                        </a:spcAft>
                        <a:buClrTx/>
                        <a:buSzTx/>
                        <a:buFont typeface="Wingdings" panose="05000000000000000000" pitchFamily="2" charset="2"/>
                        <a:buNone/>
                        <a:tabLst/>
                        <a:defRPr/>
                      </a:pPr>
                      <a:endParaRPr lang="en-US" sz="1800" dirty="0">
                        <a:solidFill>
                          <a:schemeClr val="tx1"/>
                        </a:solidFill>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073841984"/>
                  </a:ext>
                </a:extLst>
              </a:tr>
            </a:tbl>
          </a:graphicData>
        </a:graphic>
      </p:graphicFrame>
      <p:sp>
        <p:nvSpPr>
          <p:cNvPr id="3" name="Slide Number Placeholder 2"/>
          <p:cNvSpPr>
            <a:spLocks noGrp="1"/>
          </p:cNvSpPr>
          <p:nvPr>
            <p:ph type="sldNum" sz="quarter" idx="12"/>
          </p:nvPr>
        </p:nvSpPr>
        <p:spPr/>
        <p:txBody>
          <a:bodyPr/>
          <a:lstStyle/>
          <a:p>
            <a:fld id="{06FEDF93-2BFD-41CA-ABC7-B039102F3792}" type="slidenum">
              <a:rPr lang="en-US" smtClean="0"/>
              <a:t>22</a:t>
            </a:fld>
            <a:endParaRPr lang="en-US" dirty="0"/>
          </a:p>
        </p:txBody>
      </p:sp>
    </p:spTree>
    <p:extLst>
      <p:ext uri="{BB962C8B-B14F-4D97-AF65-F5344CB8AC3E}">
        <p14:creationId xmlns:p14="http://schemas.microsoft.com/office/powerpoint/2010/main" val="15664011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pic>
        <p:nvPicPr>
          <p:cNvPr id="5" name="Content Placeholder 4"/>
          <p:cNvPicPr>
            <a:picLocks noGrp="1" noChangeAspect="1"/>
          </p:cNvPicPr>
          <p:nvPr>
            <p:ph idx="1"/>
          </p:nvPr>
        </p:nvPicPr>
        <p:blipFill>
          <a:blip r:embed="rId3"/>
          <a:stretch>
            <a:fillRect/>
          </a:stretch>
        </p:blipFill>
        <p:spPr>
          <a:xfrm>
            <a:off x="962099" y="1284790"/>
            <a:ext cx="10391701" cy="4808231"/>
          </a:xfrm>
          <a:prstGeom prst="rect">
            <a:avLst/>
          </a:prstGeom>
        </p:spPr>
      </p:pic>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646850" y="522898"/>
            <a:ext cx="3545150"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83964"/>
            <a:ext cx="11734800" cy="3877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3542190"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06FEDF93-2BFD-41CA-ABC7-B039102F3792}" type="slidenum">
              <a:rPr lang="en-US" smtClean="0"/>
              <a:t>23</a:t>
            </a:fld>
            <a:endParaRPr lang="en-US" dirty="0"/>
          </a:p>
        </p:txBody>
      </p:sp>
      <p:sp>
        <p:nvSpPr>
          <p:cNvPr id="6" name="TextBox 5"/>
          <p:cNvSpPr txBox="1"/>
          <p:nvPr/>
        </p:nvSpPr>
        <p:spPr>
          <a:xfrm>
            <a:off x="4421529" y="752354"/>
            <a:ext cx="3703899" cy="369332"/>
          </a:xfrm>
          <a:prstGeom prst="rect">
            <a:avLst/>
          </a:prstGeom>
          <a:noFill/>
        </p:spPr>
        <p:txBody>
          <a:bodyPr wrap="square" rtlCol="0">
            <a:spAutoFit/>
          </a:bodyPr>
          <a:lstStyle/>
          <a:p>
            <a:pPr algn="ctr"/>
            <a:r>
              <a:rPr lang="en-US" b="1" dirty="0"/>
              <a:t>The Declaration</a:t>
            </a:r>
          </a:p>
        </p:txBody>
      </p:sp>
      <p:pic>
        <p:nvPicPr>
          <p:cNvPr id="7" name="Picture 6"/>
          <p:cNvPicPr>
            <a:picLocks noChangeAspect="1"/>
          </p:cNvPicPr>
          <p:nvPr/>
        </p:nvPicPr>
        <p:blipFill>
          <a:blip r:embed="rId4"/>
          <a:stretch>
            <a:fillRect/>
          </a:stretch>
        </p:blipFill>
        <p:spPr>
          <a:xfrm>
            <a:off x="5950335" y="5218664"/>
            <a:ext cx="1249118" cy="734131"/>
          </a:xfrm>
          <a:prstGeom prst="rect">
            <a:avLst/>
          </a:prstGeom>
        </p:spPr>
      </p:pic>
    </p:spTree>
    <p:extLst>
      <p:ext uri="{BB962C8B-B14F-4D97-AF65-F5344CB8AC3E}">
        <p14:creationId xmlns:p14="http://schemas.microsoft.com/office/powerpoint/2010/main" val="4082883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3877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List of Attachments</a:t>
            </a: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06FEDF93-2BFD-41CA-ABC7-B039102F3792}" type="slidenum">
              <a:rPr lang="en-US" smtClean="0"/>
              <a:t>24</a:t>
            </a:fld>
            <a:endParaRPr lang="en-US" dirty="0"/>
          </a:p>
        </p:txBody>
      </p:sp>
      <p:graphicFrame>
        <p:nvGraphicFramePr>
          <p:cNvPr id="10" name="Table 9"/>
          <p:cNvGraphicFramePr>
            <a:graphicFrameLocks noGrp="1"/>
          </p:cNvGraphicFramePr>
          <p:nvPr>
            <p:extLst>
              <p:ext uri="{D42A27DB-BD31-4B8C-83A1-F6EECF244321}">
                <p14:modId xmlns:p14="http://schemas.microsoft.com/office/powerpoint/2010/main" val="3865630323"/>
              </p:ext>
            </p:extLst>
          </p:nvPr>
        </p:nvGraphicFramePr>
        <p:xfrm>
          <a:off x="337457" y="1222971"/>
          <a:ext cx="11330669" cy="2651760"/>
        </p:xfrm>
        <a:graphic>
          <a:graphicData uri="http://schemas.openxmlformats.org/drawingml/2006/table">
            <a:tbl>
              <a:tblPr firstRow="1" bandRow="1">
                <a:tableStyleId>{5940675A-B579-460E-94D1-54222C63F5DA}</a:tableStyleId>
              </a:tblPr>
              <a:tblGrid>
                <a:gridCol w="7538549">
                  <a:extLst>
                    <a:ext uri="{9D8B030D-6E8A-4147-A177-3AD203B41FA5}">
                      <a16:colId xmlns:a16="http://schemas.microsoft.com/office/drawing/2014/main" val="3788826526"/>
                    </a:ext>
                  </a:extLst>
                </a:gridCol>
                <a:gridCol w="1896060">
                  <a:extLst>
                    <a:ext uri="{9D8B030D-6E8A-4147-A177-3AD203B41FA5}">
                      <a16:colId xmlns:a16="http://schemas.microsoft.com/office/drawing/2014/main" val="4217130665"/>
                    </a:ext>
                  </a:extLst>
                </a:gridCol>
                <a:gridCol w="1896060">
                  <a:extLst>
                    <a:ext uri="{9D8B030D-6E8A-4147-A177-3AD203B41FA5}">
                      <a16:colId xmlns:a16="http://schemas.microsoft.com/office/drawing/2014/main" val="3596486212"/>
                    </a:ext>
                  </a:extLst>
                </a:gridCol>
              </a:tblGrid>
              <a:tr h="0">
                <a:tc>
                  <a:txBody>
                    <a:bodyPr/>
                    <a:lstStyle/>
                    <a:p>
                      <a:r>
                        <a:rPr lang="en-US" sz="1200" b="1" dirty="0">
                          <a:latin typeface="Arial" panose="020B0604020202020204" pitchFamily="34" charset="0"/>
                          <a:cs typeface="Arial" panose="020B0604020202020204" pitchFamily="34" charset="0"/>
                        </a:rPr>
                        <a:t>Documents</a:t>
                      </a:r>
                    </a:p>
                  </a:txBody>
                  <a:tcPr anchor="ctr">
                    <a:solidFill>
                      <a:srgbClr val="00B0F0"/>
                    </a:solidFill>
                  </a:tcPr>
                </a:tc>
                <a:tc>
                  <a:txBody>
                    <a:bodyPr/>
                    <a:lstStyle/>
                    <a:p>
                      <a:pPr algn="ctr"/>
                      <a:r>
                        <a:rPr lang="en-US" sz="1200" b="1" baseline="0" dirty="0">
                          <a:latin typeface="Arial" panose="020B0604020202020204" pitchFamily="34" charset="0"/>
                          <a:cs typeface="Arial" panose="020B0604020202020204" pitchFamily="34" charset="0"/>
                        </a:rPr>
                        <a:t>Submission by Email</a:t>
                      </a:r>
                      <a:r>
                        <a:rPr lang="en-US" sz="1200" b="1" baseline="30000" dirty="0">
                          <a:latin typeface="Arial" panose="020B0604020202020204" pitchFamily="34" charset="0"/>
                          <a:cs typeface="Arial" panose="020B0604020202020204" pitchFamily="34" charset="0"/>
                        </a:rPr>
                        <a:t>1</a:t>
                      </a:r>
                    </a:p>
                  </a:txBody>
                  <a:tcPr anchor="ctr">
                    <a:solidFill>
                      <a:srgbClr val="00B0F0"/>
                    </a:solidFill>
                  </a:tcPr>
                </a:tc>
                <a:tc>
                  <a:txBody>
                    <a:bodyPr/>
                    <a:lstStyle/>
                    <a:p>
                      <a:pPr algn="ctr"/>
                      <a:r>
                        <a:rPr lang="en-US" sz="1200" b="1" dirty="0">
                          <a:latin typeface="Arial" panose="020B0604020202020204" pitchFamily="34" charset="0"/>
                          <a:cs typeface="Arial" panose="020B0604020202020204" pitchFamily="34" charset="0"/>
                        </a:rPr>
                        <a:t>Physical Submission</a:t>
                      </a:r>
                      <a:r>
                        <a:rPr lang="en-US" sz="1200" b="1" baseline="30000" dirty="0">
                          <a:latin typeface="Arial" panose="020B0604020202020204" pitchFamily="34" charset="0"/>
                          <a:cs typeface="Arial" panose="020B0604020202020204" pitchFamily="34" charset="0"/>
                        </a:rPr>
                        <a:t>2</a:t>
                      </a:r>
                    </a:p>
                  </a:txBody>
                  <a:tcPr anchor="ctr">
                    <a:solidFill>
                      <a:srgbClr val="00B0F0"/>
                    </a:solidFill>
                  </a:tcPr>
                </a:tc>
                <a:extLst>
                  <a:ext uri="{0D108BD9-81ED-4DB2-BD59-A6C34878D82A}">
                    <a16:rowId xmlns:a16="http://schemas.microsoft.com/office/drawing/2014/main" val="2271486815"/>
                  </a:ext>
                </a:extLst>
              </a:tr>
              <a:tr h="0">
                <a:tc>
                  <a:txBody>
                    <a:bodyPr/>
                    <a:lstStyle/>
                    <a:p>
                      <a:r>
                        <a:rPr lang="en-US" sz="1200" kern="1200" dirty="0">
                          <a:latin typeface="Arial" panose="020B0604020202020204" pitchFamily="34" charset="0"/>
                          <a:cs typeface="Arial" panose="020B0604020202020204" pitchFamily="34" charset="0"/>
                        </a:rPr>
                        <a:t>Personal Questionnaire and relevant schedules (5a &amp; 6m)</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en-US" sz="1200" kern="1200" dirty="0">
                          <a:latin typeface="Arial" panose="020B0604020202020204" pitchFamily="34" charset="0"/>
                          <a:cs typeface="Arial" panose="020B0604020202020204" pitchFamily="34" charset="0"/>
                        </a:rPr>
                        <a:t>*</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endParaRPr lang="en-US" sz="12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052701719"/>
                  </a:ext>
                </a:extLst>
              </a:tr>
              <a:tr h="0">
                <a:tc>
                  <a:txBody>
                    <a:bodyPr/>
                    <a:lstStyle/>
                    <a:p>
                      <a:r>
                        <a:rPr lang="en-US" sz="1200" kern="1200" dirty="0">
                          <a:latin typeface="Arial" panose="020B0604020202020204" pitchFamily="34" charset="0"/>
                          <a:cs typeface="Arial" panose="020B0604020202020204" pitchFamily="34" charset="0"/>
                        </a:rPr>
                        <a:t>Annotated receipt for JCF Police Clearance Report</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en-US" sz="1200" kern="1200" dirty="0">
                          <a:latin typeface="Arial" panose="020B0604020202020204" pitchFamily="34" charset="0"/>
                          <a:cs typeface="Arial" panose="020B0604020202020204" pitchFamily="34" charset="0"/>
                        </a:rPr>
                        <a:t>*</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en-US" sz="1200" kern="1200" dirty="0">
                          <a:latin typeface="Arial" panose="020B0604020202020204" pitchFamily="34" charset="0"/>
                          <a:cs typeface="Arial" panose="020B0604020202020204" pitchFamily="34" charset="0"/>
                        </a:rPr>
                        <a:t>*</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4065497177"/>
                  </a:ext>
                </a:extLst>
              </a:tr>
              <a:tr h="0">
                <a:tc>
                  <a:txBody>
                    <a:bodyPr/>
                    <a:lstStyle/>
                    <a:p>
                      <a:r>
                        <a:rPr lang="en-US" sz="1200" kern="1200" dirty="0">
                          <a:latin typeface="Arial" panose="020B0604020202020204" pitchFamily="34" charset="0"/>
                          <a:cs typeface="Arial" panose="020B0604020202020204" pitchFamily="34" charset="0"/>
                        </a:rPr>
                        <a:t>Overseas Clearance Report </a:t>
                      </a:r>
                      <a:r>
                        <a:rPr lang="en-US" sz="1200" kern="1200" dirty="0">
                          <a:solidFill>
                            <a:schemeClr val="tx1"/>
                          </a:solidFill>
                          <a:latin typeface="Arial" panose="020B0604020202020204" pitchFamily="34" charset="0"/>
                          <a:cs typeface="Arial" panose="020B0604020202020204" pitchFamily="34" charset="0"/>
                        </a:rPr>
                        <a:t>Receipt (</a:t>
                      </a:r>
                      <a:r>
                        <a:rPr lang="en-US" sz="1200" kern="1200" dirty="0">
                          <a:latin typeface="Arial" panose="020B0604020202020204" pitchFamily="34" charset="0"/>
                          <a:cs typeface="Arial" panose="020B0604020202020204" pitchFamily="34" charset="0"/>
                        </a:rPr>
                        <a:t>where applicable)</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kern="1200" dirty="0">
                          <a:latin typeface="Arial" panose="020B0604020202020204" pitchFamily="34" charset="0"/>
                          <a:cs typeface="Arial" panose="020B0604020202020204" pitchFamily="34" charset="0"/>
                        </a:rPr>
                        <a:t>*</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970379809"/>
                  </a:ext>
                </a:extLst>
              </a:tr>
              <a:tr h="0">
                <a:tc>
                  <a:txBody>
                    <a:bodyPr/>
                    <a:lstStyle/>
                    <a:p>
                      <a:r>
                        <a:rPr lang="en-US" sz="1200" kern="1200" dirty="0">
                          <a:latin typeface="Arial" panose="020B0604020202020204" pitchFamily="34" charset="0"/>
                          <a:cs typeface="Arial" panose="020B0604020202020204" pitchFamily="34" charset="0"/>
                        </a:rPr>
                        <a:t>Certified color passport sized photographs (where applicable)</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en-US" sz="1200" kern="1200" dirty="0">
                          <a:latin typeface="Arial" panose="020B0604020202020204" pitchFamily="34" charset="0"/>
                          <a:cs typeface="Arial" panose="020B0604020202020204" pitchFamily="34" charset="0"/>
                        </a:rPr>
                        <a:t>*</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endParaRPr lang="en-US" sz="12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613062535"/>
                  </a:ext>
                </a:extLst>
              </a:tr>
              <a:tr h="0">
                <a:tc>
                  <a:txBody>
                    <a:bodyPr/>
                    <a:lstStyle/>
                    <a:p>
                      <a:r>
                        <a:rPr lang="en-US" sz="1200" kern="1200" dirty="0">
                          <a:latin typeface="Arial" panose="020B0604020202020204" pitchFamily="34" charset="0"/>
                          <a:cs typeface="Arial" panose="020B0604020202020204" pitchFamily="34" charset="0"/>
                        </a:rPr>
                        <a:t>Tax Compliance Certificate</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en-US" sz="1200" kern="1200" dirty="0">
                          <a:latin typeface="Arial" panose="020B0604020202020204" pitchFamily="34" charset="0"/>
                          <a:cs typeface="Arial" panose="020B0604020202020204" pitchFamily="34" charset="0"/>
                        </a:rPr>
                        <a:t>*</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endParaRPr lang="en-US" sz="12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56017179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kern="1200" baseline="0" dirty="0">
                          <a:solidFill>
                            <a:schemeClr val="tx1"/>
                          </a:solidFill>
                          <a:latin typeface="Arial" panose="020B0604020202020204" pitchFamily="34" charset="0"/>
                          <a:cs typeface="Arial" panose="020B0604020202020204" pitchFamily="34" charset="0"/>
                        </a:rPr>
                        <a:t>Proof of payment (direct transfer only) for the Financial Investigations Division (FID) Clearance Reports (see slides 25 and 26 for additional instructions) </a:t>
                      </a:r>
                      <a:endParaRPr lang="en-US" sz="1200" strike="sngStrike" kern="1200" baseline="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en-US" sz="1200" kern="1200" dirty="0">
                          <a:solidFill>
                            <a:schemeClr val="tx1"/>
                          </a:solidFill>
                          <a:latin typeface="Arial" panose="020B0604020202020204" pitchFamily="34" charset="0"/>
                          <a:ea typeface="+mn-ea"/>
                          <a:cs typeface="Arial" panose="020B0604020202020204" pitchFamily="34" charset="0"/>
                        </a:rPr>
                        <a:t>*</a:t>
                      </a:r>
                    </a:p>
                  </a:txBody>
                  <a:tcPr/>
                </a:tc>
                <a:tc>
                  <a:txBody>
                    <a:bodyPr/>
                    <a:lstStyle/>
                    <a:p>
                      <a:pPr algn="ctr"/>
                      <a:endParaRPr lang="en-US" sz="12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160874466"/>
                  </a:ext>
                </a:extLst>
              </a:tr>
              <a:tr h="0">
                <a:tc>
                  <a:txBody>
                    <a:bodyPr/>
                    <a:lstStyle/>
                    <a:p>
                      <a:r>
                        <a:rPr lang="en-US" sz="1200" kern="1200" dirty="0">
                          <a:solidFill>
                            <a:schemeClr val="tx1"/>
                          </a:solidFill>
                          <a:latin typeface="Arial" panose="020B0604020202020204" pitchFamily="34" charset="0"/>
                          <a:cs typeface="Arial" panose="020B0604020202020204" pitchFamily="34" charset="0"/>
                        </a:rPr>
                        <a:t>The company’s d</a:t>
                      </a:r>
                      <a:r>
                        <a:rPr lang="en-US" sz="1200" kern="1200" dirty="0">
                          <a:latin typeface="Arial" panose="020B0604020202020204" pitchFamily="34" charset="0"/>
                          <a:cs typeface="Arial" panose="020B0604020202020204" pitchFamily="34" charset="0"/>
                        </a:rPr>
                        <a:t>ue diligence report along with credit reports </a:t>
                      </a:r>
                      <a:r>
                        <a:rPr lang="en-US" sz="1200" kern="1200" dirty="0">
                          <a:solidFill>
                            <a:schemeClr val="tx1"/>
                          </a:solidFill>
                          <a:latin typeface="Arial" panose="020B0604020202020204" pitchFamily="34" charset="0"/>
                          <a:cs typeface="Arial" panose="020B0604020202020204" pitchFamily="34" charset="0"/>
                        </a:rPr>
                        <a:t>for each candidate</a:t>
                      </a:r>
                      <a:endParaRPr lang="en-US" sz="1200" strike="sngStrike"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en-US" sz="1200" kern="1200" dirty="0">
                          <a:latin typeface="Arial" panose="020B0604020202020204" pitchFamily="34" charset="0"/>
                          <a:cs typeface="Arial" panose="020B0604020202020204" pitchFamily="34" charset="0"/>
                        </a:rPr>
                        <a:t>*</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endParaRPr lang="en-US" sz="12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572131093"/>
                  </a:ext>
                </a:extLst>
              </a:tr>
              <a:tr h="0">
                <a:tc>
                  <a:txBody>
                    <a:bodyPr/>
                    <a:lstStyle/>
                    <a:p>
                      <a:r>
                        <a:rPr lang="en-US" sz="1200" strike="noStrike" kern="1200" dirty="0">
                          <a:solidFill>
                            <a:schemeClr val="tx1"/>
                          </a:solidFill>
                          <a:latin typeface="Arial" panose="020B0604020202020204" pitchFamily="34" charset="0"/>
                          <a:ea typeface="+mn-ea"/>
                          <a:cs typeface="Arial" panose="020B0604020202020204" pitchFamily="34" charset="0"/>
                        </a:rPr>
                        <a:t>Copy of government issued identification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kern="1200" dirty="0">
                          <a:latin typeface="Arial" panose="020B0604020202020204" pitchFamily="34" charset="0"/>
                          <a:cs typeface="Arial" panose="020B0604020202020204" pitchFamily="34" charset="0"/>
                        </a:rPr>
                        <a:t>*</a:t>
                      </a:r>
                      <a:endParaRPr lang="en-US" sz="12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821769120"/>
                  </a:ext>
                </a:extLst>
              </a:tr>
            </a:tbl>
          </a:graphicData>
        </a:graphic>
      </p:graphicFrame>
      <p:sp>
        <p:nvSpPr>
          <p:cNvPr id="12" name="Rectangle 11"/>
          <p:cNvSpPr/>
          <p:nvPr/>
        </p:nvSpPr>
        <p:spPr>
          <a:xfrm>
            <a:off x="228601" y="635476"/>
            <a:ext cx="10796734" cy="461665"/>
          </a:xfrm>
          <a:prstGeom prst="rect">
            <a:avLst/>
          </a:prstGeom>
        </p:spPr>
        <p:txBody>
          <a:bodyPr wrap="square">
            <a:spAutoFit/>
          </a:bodyPr>
          <a:lstStyle/>
          <a:p>
            <a:r>
              <a:rPr lang="en-GB" sz="1200" dirty="0">
                <a:latin typeface="Arial" panose="020B0604020202020204" pitchFamily="34" charset="0"/>
                <a:cs typeface="Arial" panose="020B0604020202020204" pitchFamily="34" charset="0"/>
              </a:rPr>
              <a:t>The completed Personal Questionnaire with supporting documents should be submitted to Bank of Jamaica as part of the microcredit licensing application package as follows:</a:t>
            </a:r>
          </a:p>
        </p:txBody>
      </p:sp>
      <p:sp>
        <p:nvSpPr>
          <p:cNvPr id="5" name="TextBox 4">
            <a:extLst>
              <a:ext uri="{FF2B5EF4-FFF2-40B4-BE49-F238E27FC236}">
                <a16:creationId xmlns:a16="http://schemas.microsoft.com/office/drawing/2014/main" id="{CF062A7E-7C01-40F4-9DE1-1FD6941BB673}"/>
              </a:ext>
            </a:extLst>
          </p:cNvPr>
          <p:cNvSpPr txBox="1"/>
          <p:nvPr/>
        </p:nvSpPr>
        <p:spPr>
          <a:xfrm>
            <a:off x="228600" y="4172555"/>
            <a:ext cx="10646305" cy="2751522"/>
          </a:xfrm>
          <a:prstGeom prst="rect">
            <a:avLst/>
          </a:prstGeom>
          <a:noFill/>
        </p:spPr>
        <p:txBody>
          <a:bodyPr wrap="square" numCol="1" rtlCol="0">
            <a:spAutoFit/>
          </a:bodyPr>
          <a:lstStyle/>
          <a:p>
            <a:pPr marL="342900" indent="-342900">
              <a:buFont typeface="+mj-lt"/>
              <a:buAutoNum type="arabicPeriod"/>
            </a:pPr>
            <a:r>
              <a:rPr lang="en-US" sz="1200" dirty="0">
                <a:latin typeface="Arial" panose="020B0604020202020204" pitchFamily="34" charset="0"/>
                <a:cs typeface="Arial" panose="020B0604020202020204" pitchFamily="34" charset="0"/>
              </a:rPr>
              <a:t>Submissions are to be made via email to</a:t>
            </a:r>
            <a:r>
              <a:rPr lang="en-US" sz="1200" dirty="0">
                <a:solidFill>
                  <a:srgbClr val="0070C0"/>
                </a:solidFill>
                <a:latin typeface="Arial" panose="020B0604020202020204" pitchFamily="34" charset="0"/>
                <a:cs typeface="Arial" panose="020B0604020202020204" pitchFamily="34" charset="0"/>
              </a:rPr>
              <a:t> </a:t>
            </a:r>
            <a:r>
              <a:rPr lang="en-US" sz="1200"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FISDMailbox@boj.org.jm</a:t>
            </a:r>
            <a:r>
              <a:rPr lang="en-US" sz="1200" dirty="0">
                <a:latin typeface="Arial" panose="020B0604020202020204" pitchFamily="34" charset="0"/>
                <a:cs typeface="Arial" panose="020B0604020202020204" pitchFamily="34" charset="0"/>
              </a:rPr>
              <a:t> </a:t>
            </a:r>
          </a:p>
          <a:p>
            <a:pPr marL="228600" indent="-228600">
              <a:buFont typeface="+mj-lt"/>
              <a:buAutoNum type="arabicPeriod"/>
            </a:pPr>
            <a:endParaRPr lang="en-US" sz="1200" dirty="0">
              <a:latin typeface="Arial" panose="020B0604020202020204" pitchFamily="34" charset="0"/>
              <a:cs typeface="Arial" panose="020B0604020202020204" pitchFamily="34" charset="0"/>
            </a:endParaRPr>
          </a:p>
          <a:p>
            <a:pPr marL="228600" indent="-228600">
              <a:buFont typeface="+mj-lt"/>
              <a:buAutoNum type="arabicPeriod"/>
            </a:pPr>
            <a:endParaRPr lang="en-US" sz="1200" dirty="0">
              <a:latin typeface="Arial" panose="020B0604020202020204" pitchFamily="34" charset="0"/>
              <a:cs typeface="Arial" panose="020B0604020202020204" pitchFamily="34" charset="0"/>
            </a:endParaRPr>
          </a:p>
          <a:p>
            <a:pPr marL="342900" indent="-342900">
              <a:buFont typeface="+mj-lt"/>
              <a:buAutoNum type="arabicPeriod"/>
            </a:pPr>
            <a:r>
              <a:rPr lang="en-US" sz="1200" dirty="0">
                <a:latin typeface="Arial" panose="020B0604020202020204" pitchFamily="34" charset="0"/>
                <a:cs typeface="Arial" panose="020B0604020202020204" pitchFamily="34" charset="0"/>
              </a:rPr>
              <a:t>Physical submissions (JCF receipts only), are to be made in sealed envelops to:</a:t>
            </a:r>
          </a:p>
          <a:p>
            <a:pPr marL="457200" indent="0">
              <a:lnSpc>
                <a:spcPct val="120000"/>
              </a:lnSpc>
              <a:spcBef>
                <a:spcPts val="0"/>
              </a:spcBef>
              <a:buNone/>
            </a:pPr>
            <a:endParaRPr lang="en-GB" sz="1200" dirty="0">
              <a:latin typeface="Arial" panose="020B0604020202020204" pitchFamily="34" charset="0"/>
              <a:cs typeface="Arial" panose="020B0604020202020204" pitchFamily="34" charset="0"/>
            </a:endParaRPr>
          </a:p>
          <a:p>
            <a:pPr marL="457200" indent="0">
              <a:lnSpc>
                <a:spcPct val="120000"/>
              </a:lnSpc>
              <a:spcBef>
                <a:spcPts val="0"/>
              </a:spcBef>
              <a:buNone/>
            </a:pPr>
            <a:r>
              <a:rPr lang="en-GB" sz="1200" dirty="0">
                <a:latin typeface="Arial" panose="020B0604020202020204" pitchFamily="34" charset="0"/>
                <a:cs typeface="Arial" panose="020B0604020202020204" pitchFamily="34" charset="0"/>
              </a:rPr>
              <a:t>Fit and Proper Department</a:t>
            </a:r>
          </a:p>
          <a:p>
            <a:pPr marL="457200" indent="0">
              <a:lnSpc>
                <a:spcPct val="120000"/>
              </a:lnSpc>
              <a:spcBef>
                <a:spcPts val="0"/>
              </a:spcBef>
              <a:buNone/>
            </a:pPr>
            <a:r>
              <a:rPr lang="en-GB" sz="1200" dirty="0">
                <a:latin typeface="Arial" panose="020B0604020202020204" pitchFamily="34" charset="0"/>
                <a:cs typeface="Arial" panose="020B0604020202020204" pitchFamily="34" charset="0"/>
              </a:rPr>
              <a:t>Financial Institutions Supervisory Division</a:t>
            </a:r>
            <a:endParaRPr lang="en-US" sz="1200" dirty="0">
              <a:latin typeface="Arial" panose="020B0604020202020204" pitchFamily="34" charset="0"/>
              <a:cs typeface="Arial" panose="020B0604020202020204" pitchFamily="34" charset="0"/>
            </a:endParaRPr>
          </a:p>
          <a:p>
            <a:pPr marL="457200" indent="0">
              <a:lnSpc>
                <a:spcPct val="120000"/>
              </a:lnSpc>
              <a:spcBef>
                <a:spcPts val="0"/>
              </a:spcBef>
              <a:buNone/>
            </a:pPr>
            <a:r>
              <a:rPr lang="en-GB" sz="1200" dirty="0">
                <a:latin typeface="Arial" panose="020B0604020202020204" pitchFamily="34" charset="0"/>
                <a:cs typeface="Arial" panose="020B0604020202020204" pitchFamily="34" charset="0"/>
              </a:rPr>
              <a:t>Bank of Jamaica</a:t>
            </a:r>
            <a:endParaRPr lang="en-US" sz="1200" dirty="0">
              <a:latin typeface="Arial" panose="020B0604020202020204" pitchFamily="34" charset="0"/>
              <a:cs typeface="Arial" panose="020B0604020202020204" pitchFamily="34" charset="0"/>
            </a:endParaRPr>
          </a:p>
          <a:p>
            <a:pPr marL="457200" indent="0">
              <a:lnSpc>
                <a:spcPct val="120000"/>
              </a:lnSpc>
              <a:spcBef>
                <a:spcPts val="0"/>
              </a:spcBef>
              <a:buNone/>
            </a:pPr>
            <a:r>
              <a:rPr lang="en-GB" sz="1200" dirty="0" err="1">
                <a:latin typeface="Arial" panose="020B0604020202020204" pitchFamily="34" charset="0"/>
                <a:cs typeface="Arial" panose="020B0604020202020204" pitchFamily="34" charset="0"/>
              </a:rPr>
              <a:t>Nethersole</a:t>
            </a:r>
            <a:r>
              <a:rPr lang="en-GB" sz="1200" dirty="0">
                <a:latin typeface="Arial" panose="020B0604020202020204" pitchFamily="34" charset="0"/>
                <a:cs typeface="Arial" panose="020B0604020202020204" pitchFamily="34" charset="0"/>
              </a:rPr>
              <a:t> Place</a:t>
            </a:r>
          </a:p>
          <a:p>
            <a:pPr marL="457200" indent="0">
              <a:lnSpc>
                <a:spcPct val="120000"/>
              </a:lnSpc>
              <a:spcBef>
                <a:spcPts val="0"/>
              </a:spcBef>
              <a:buNone/>
            </a:pPr>
            <a:r>
              <a:rPr lang="en-GB" sz="1200" dirty="0">
                <a:latin typeface="Arial" panose="020B0604020202020204" pitchFamily="34" charset="0"/>
                <a:cs typeface="Arial" panose="020B0604020202020204" pitchFamily="34" charset="0"/>
              </a:rPr>
              <a:t>Kingston</a:t>
            </a:r>
          </a:p>
          <a:p>
            <a:pPr marL="457200" indent="0">
              <a:lnSpc>
                <a:spcPct val="120000"/>
              </a:lnSpc>
              <a:spcBef>
                <a:spcPts val="0"/>
              </a:spcBef>
              <a:buNone/>
            </a:pPr>
            <a:r>
              <a:rPr lang="en-GB" sz="1200" dirty="0">
                <a:latin typeface="Arial" panose="020B0604020202020204" pitchFamily="34" charset="0"/>
                <a:cs typeface="Arial" panose="020B0604020202020204" pitchFamily="34" charset="0"/>
              </a:rPr>
              <a:t>Kindly note the name of contact and return address on the outside of envelopes containing physical submissions.</a:t>
            </a:r>
            <a:endParaRPr lang="en-US" sz="1200" dirty="0">
              <a:latin typeface="Arial" panose="020B0604020202020204" pitchFamily="34" charset="0"/>
              <a:cs typeface="Arial" panose="020B0604020202020204" pitchFamily="34" charset="0"/>
            </a:endParaRPr>
          </a:p>
          <a:p>
            <a:endParaRPr lang="en-JM" sz="1200" strike="sngStrike" dirty="0"/>
          </a:p>
          <a:p>
            <a:pPr marL="342900" indent="-342900">
              <a:buAutoNum type="arabicPeriod"/>
            </a:pPr>
            <a:endParaRPr lang="en-JM" sz="1200" dirty="0"/>
          </a:p>
        </p:txBody>
      </p:sp>
    </p:spTree>
    <p:extLst>
      <p:ext uri="{BB962C8B-B14F-4D97-AF65-F5344CB8AC3E}">
        <p14:creationId xmlns:p14="http://schemas.microsoft.com/office/powerpoint/2010/main" val="10725321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3877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FID Clearance Reports</a:t>
            </a: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06FEDF93-2BFD-41CA-ABC7-B039102F3792}" type="slidenum">
              <a:rPr lang="en-US" smtClean="0"/>
              <a:t>25</a:t>
            </a:fld>
            <a:endParaRPr lang="en-US" dirty="0"/>
          </a:p>
        </p:txBody>
      </p:sp>
      <p:graphicFrame>
        <p:nvGraphicFramePr>
          <p:cNvPr id="9" name="Table 8">
            <a:extLst>
              <a:ext uri="{FF2B5EF4-FFF2-40B4-BE49-F238E27FC236}">
                <a16:creationId xmlns:a16="http://schemas.microsoft.com/office/drawing/2014/main" id="{768A0C2D-5C7D-4CE8-9055-889BDA4585C7}"/>
              </a:ext>
            </a:extLst>
          </p:cNvPr>
          <p:cNvGraphicFramePr>
            <a:graphicFrameLocks noGrp="1"/>
          </p:cNvGraphicFramePr>
          <p:nvPr>
            <p:extLst>
              <p:ext uri="{D42A27DB-BD31-4B8C-83A1-F6EECF244321}">
                <p14:modId xmlns:p14="http://schemas.microsoft.com/office/powerpoint/2010/main" val="4049473230"/>
              </p:ext>
            </p:extLst>
          </p:nvPr>
        </p:nvGraphicFramePr>
        <p:xfrm>
          <a:off x="736817" y="855297"/>
          <a:ext cx="10616983" cy="4754880"/>
        </p:xfrm>
        <a:graphic>
          <a:graphicData uri="http://schemas.openxmlformats.org/drawingml/2006/table">
            <a:tbl>
              <a:tblPr firstRow="1" bandRow="1">
                <a:tableStyleId>{F5AB1C69-6EDB-4FF4-983F-18BD219EF322}</a:tableStyleId>
              </a:tblPr>
              <a:tblGrid>
                <a:gridCol w="10616983">
                  <a:extLst>
                    <a:ext uri="{9D8B030D-6E8A-4147-A177-3AD203B41FA5}">
                      <a16:colId xmlns:a16="http://schemas.microsoft.com/office/drawing/2014/main" val="3992863254"/>
                    </a:ext>
                  </a:extLst>
                </a:gridCol>
              </a:tblGrid>
              <a:tr h="4514946">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400" b="0" u="none" strike="noStrike" dirty="0">
                          <a:solidFill>
                            <a:schemeClr val="tx1"/>
                          </a:solidFill>
                          <a:effectLst/>
                          <a:latin typeface="Arial" panose="020B0604020202020204" pitchFamily="34" charset="0"/>
                          <a:cs typeface="Arial" panose="020B0604020202020204" pitchFamily="34" charset="0"/>
                        </a:rPr>
                        <a:t>FID Clearance Reports are required for all candidates for which the fit and proper assessment is applicable (officers and the nominated officer) and for the applicant </a:t>
                      </a:r>
                      <a:r>
                        <a:rPr lang="en-US" sz="2400" b="0" dirty="0">
                          <a:solidFill>
                            <a:schemeClr val="tx1"/>
                          </a:solidFill>
                          <a:latin typeface="Arial" panose="020B0604020202020204" pitchFamily="34" charset="0"/>
                          <a:cs typeface="Arial" panose="020B0604020202020204" pitchFamily="34" charset="0"/>
                        </a:rPr>
                        <a:t>(the entity applying for a microcredit license)</a:t>
                      </a:r>
                      <a:r>
                        <a:rPr lang="en-US" sz="2400" b="0" u="none" strike="noStrike" dirty="0">
                          <a:solidFill>
                            <a:schemeClr val="tx1"/>
                          </a:solidFill>
                          <a:effectLst/>
                          <a:latin typeface="Arial" panose="020B0604020202020204" pitchFamily="34" charset="0"/>
                          <a:cs typeface="Arial" panose="020B0604020202020204" pitchFamily="34" charset="0"/>
                        </a:rPr>
                        <a:t>. The reports required are as follows: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40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40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400" u="none" strike="noStrike" dirty="0">
                        <a:solidFill>
                          <a:schemeClr val="tx1"/>
                        </a:solidFill>
                        <a:effectLst/>
                        <a:latin typeface="Arial" panose="020B0604020202020204" pitchFamily="34" charset="0"/>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2400" u="none" strike="noStrike" dirty="0">
                        <a:solidFill>
                          <a:schemeClr val="tx1"/>
                        </a:solidFill>
                        <a:effectLst/>
                        <a:latin typeface="Arial" panose="020B0604020202020204" pitchFamily="34" charset="0"/>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240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400" b="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400" b="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400" b="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i="1" u="none" strike="noStrike" dirty="0">
                          <a:solidFill>
                            <a:schemeClr val="tx1"/>
                          </a:solidFill>
                          <a:effectLst/>
                          <a:latin typeface="Arial" panose="020B0604020202020204" pitchFamily="34" charset="0"/>
                          <a:cs typeface="Arial" panose="020B0604020202020204" pitchFamily="34" charset="0"/>
                        </a:rPr>
                        <a:t>*Cost as at 1 August 2024; subject to change from time to time, as determined by the FID.</a:t>
                      </a:r>
                      <a:endParaRPr lang="en-US" sz="1800" b="1" i="1" dirty="0">
                        <a:solidFill>
                          <a:schemeClr val="tx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083318720"/>
                  </a:ext>
                </a:extLst>
              </a:tr>
            </a:tbl>
          </a:graphicData>
        </a:graphic>
      </p:graphicFrame>
      <p:graphicFrame>
        <p:nvGraphicFramePr>
          <p:cNvPr id="2" name="Table 1">
            <a:extLst>
              <a:ext uri="{FF2B5EF4-FFF2-40B4-BE49-F238E27FC236}">
                <a16:creationId xmlns:a16="http://schemas.microsoft.com/office/drawing/2014/main" id="{3CE8628F-FBC0-401A-94E3-FE20E1E9C35B}"/>
              </a:ext>
            </a:extLst>
          </p:cNvPr>
          <p:cNvGraphicFramePr>
            <a:graphicFrameLocks noGrp="1"/>
          </p:cNvGraphicFramePr>
          <p:nvPr>
            <p:extLst>
              <p:ext uri="{D42A27DB-BD31-4B8C-83A1-F6EECF244321}">
                <p14:modId xmlns:p14="http://schemas.microsoft.com/office/powerpoint/2010/main" val="774350911"/>
              </p:ext>
            </p:extLst>
          </p:nvPr>
        </p:nvGraphicFramePr>
        <p:xfrm>
          <a:off x="838199" y="2820731"/>
          <a:ext cx="10448924" cy="1692000"/>
        </p:xfrm>
        <a:graphic>
          <a:graphicData uri="http://schemas.openxmlformats.org/drawingml/2006/table">
            <a:tbl>
              <a:tblPr firstRow="1" bandRow="1">
                <a:tableStyleId>{5C22544A-7EE6-4342-B048-85BDC9FD1C3A}</a:tableStyleId>
              </a:tblPr>
              <a:tblGrid>
                <a:gridCol w="3763214">
                  <a:extLst>
                    <a:ext uri="{9D8B030D-6E8A-4147-A177-3AD203B41FA5}">
                      <a16:colId xmlns:a16="http://schemas.microsoft.com/office/drawing/2014/main" val="1788660204"/>
                    </a:ext>
                  </a:extLst>
                </a:gridCol>
                <a:gridCol w="4609262">
                  <a:extLst>
                    <a:ext uri="{9D8B030D-6E8A-4147-A177-3AD203B41FA5}">
                      <a16:colId xmlns:a16="http://schemas.microsoft.com/office/drawing/2014/main" val="727797519"/>
                    </a:ext>
                  </a:extLst>
                </a:gridCol>
                <a:gridCol w="2076448">
                  <a:extLst>
                    <a:ext uri="{9D8B030D-6E8A-4147-A177-3AD203B41FA5}">
                      <a16:colId xmlns:a16="http://schemas.microsoft.com/office/drawing/2014/main" val="2629887761"/>
                    </a:ext>
                  </a:extLst>
                </a:gridCol>
              </a:tblGrid>
              <a:tr h="612000">
                <a:tc>
                  <a:txBody>
                    <a:bodyPr/>
                    <a:lstStyle/>
                    <a:p>
                      <a:r>
                        <a:rPr lang="en-US" dirty="0">
                          <a:solidFill>
                            <a:schemeClr val="bg1"/>
                          </a:solidFill>
                          <a:latin typeface="Arial" panose="020B0604020202020204" pitchFamily="34" charset="0"/>
                          <a:cs typeface="Arial" panose="020B0604020202020204" pitchFamily="34" charset="0"/>
                        </a:rPr>
                        <a:t>Category</a:t>
                      </a:r>
                      <a:endParaRPr lang="en-JM" dirty="0">
                        <a:solidFill>
                          <a:schemeClr val="bg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r>
                        <a:rPr lang="en-US" dirty="0">
                          <a:solidFill>
                            <a:schemeClr val="bg1"/>
                          </a:solidFill>
                          <a:latin typeface="Arial" panose="020B0604020202020204" pitchFamily="34" charset="0"/>
                          <a:cs typeface="Arial" panose="020B0604020202020204" pitchFamily="34" charset="0"/>
                        </a:rPr>
                        <a:t>Type of Report</a:t>
                      </a:r>
                      <a:endParaRPr lang="en-JM" dirty="0">
                        <a:solidFill>
                          <a:schemeClr val="bg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r>
                        <a:rPr lang="en-US" dirty="0">
                          <a:solidFill>
                            <a:schemeClr val="bg1"/>
                          </a:solidFill>
                          <a:latin typeface="Arial" panose="020B0604020202020204" pitchFamily="34" charset="0"/>
                          <a:cs typeface="Arial" panose="020B0604020202020204" pitchFamily="34" charset="0"/>
                        </a:rPr>
                        <a:t>Cost*</a:t>
                      </a:r>
                      <a:endParaRPr lang="en-JM" dirty="0">
                        <a:solidFill>
                          <a:schemeClr val="bg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3272403713"/>
                  </a:ext>
                </a:extLst>
              </a:tr>
              <a:tr h="540000">
                <a:tc>
                  <a:txBody>
                    <a:bodyPr/>
                    <a:lstStyle/>
                    <a:p>
                      <a:r>
                        <a:rPr lang="en-US" dirty="0">
                          <a:solidFill>
                            <a:schemeClr val="tx1"/>
                          </a:solidFill>
                          <a:latin typeface="Arial" panose="020B0604020202020204" pitchFamily="34" charset="0"/>
                          <a:cs typeface="Arial" panose="020B0604020202020204" pitchFamily="34" charset="0"/>
                        </a:rPr>
                        <a:t>Officers and Nominated Officer</a:t>
                      </a:r>
                      <a:endParaRPr lang="en-JM"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u="none" strike="noStrike" dirty="0">
                          <a:solidFill>
                            <a:schemeClr val="tx1"/>
                          </a:solidFill>
                          <a:effectLst/>
                          <a:latin typeface="Arial" panose="020B0604020202020204" pitchFamily="34" charset="0"/>
                          <a:cs typeface="Arial" panose="020B0604020202020204" pitchFamily="34" charset="0"/>
                        </a:rPr>
                        <a:t>Regular Financial Profile Report </a:t>
                      </a:r>
                      <a:endParaRPr lang="en-JM"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u="none" strike="noStrike" dirty="0">
                          <a:solidFill>
                            <a:schemeClr val="tx1"/>
                          </a:solidFill>
                          <a:effectLst/>
                          <a:latin typeface="Arial" panose="020B0604020202020204" pitchFamily="34" charset="0"/>
                          <a:cs typeface="Arial" panose="020B0604020202020204" pitchFamily="34" charset="0"/>
                        </a:rPr>
                        <a:t>J$15,000 each</a:t>
                      </a:r>
                      <a:endParaRPr lang="en-JM"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13186168"/>
                  </a:ext>
                </a:extLst>
              </a:tr>
              <a:tr h="540000">
                <a:tc>
                  <a:txBody>
                    <a:bodyPr/>
                    <a:lstStyle/>
                    <a:p>
                      <a:r>
                        <a:rPr lang="en-US" dirty="0">
                          <a:solidFill>
                            <a:schemeClr val="tx1"/>
                          </a:solidFill>
                          <a:latin typeface="Arial" panose="020B0604020202020204" pitchFamily="34" charset="0"/>
                          <a:cs typeface="Arial" panose="020B0604020202020204" pitchFamily="34" charset="0"/>
                        </a:rPr>
                        <a:t>The applicant</a:t>
                      </a:r>
                      <a:endParaRPr lang="en-JM"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u="none" strike="noStrike" dirty="0">
                          <a:solidFill>
                            <a:schemeClr val="tx1"/>
                          </a:solidFill>
                          <a:effectLst/>
                          <a:latin typeface="Arial" panose="020B0604020202020204" pitchFamily="34" charset="0"/>
                          <a:cs typeface="Arial" panose="020B0604020202020204" pitchFamily="34" charset="0"/>
                        </a:rPr>
                        <a:t>Comprehensive Financial Profile Report </a:t>
                      </a:r>
                      <a:endParaRPr lang="en-JM"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u="none" strike="noStrike" dirty="0">
                          <a:solidFill>
                            <a:schemeClr val="tx1"/>
                          </a:solidFill>
                          <a:effectLst/>
                          <a:latin typeface="Arial" panose="020B0604020202020204" pitchFamily="34" charset="0"/>
                          <a:cs typeface="Arial" panose="020B0604020202020204" pitchFamily="34" charset="0"/>
                        </a:rPr>
                        <a:t>J$25,000</a:t>
                      </a:r>
                      <a:endParaRPr lang="en-JM"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7479714"/>
                  </a:ext>
                </a:extLst>
              </a:tr>
            </a:tbl>
          </a:graphicData>
        </a:graphic>
      </p:graphicFrame>
    </p:spTree>
    <p:extLst>
      <p:ext uri="{BB962C8B-B14F-4D97-AF65-F5344CB8AC3E}">
        <p14:creationId xmlns:p14="http://schemas.microsoft.com/office/powerpoint/2010/main" val="3252080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A368C41-F5D3-4F18-9070-F0756B8029E7}"/>
              </a:ext>
            </a:extLst>
          </p:cNvPr>
          <p:cNvSpPr>
            <a:spLocks noGrp="1"/>
          </p:cNvSpPr>
          <p:nvPr>
            <p:ph type="sldNum" sz="quarter" idx="12"/>
          </p:nvPr>
        </p:nvSpPr>
        <p:spPr/>
        <p:txBody>
          <a:bodyPr/>
          <a:lstStyle/>
          <a:p>
            <a:fld id="{06FEDF93-2BFD-41CA-ABC7-B039102F3792}" type="slidenum">
              <a:rPr lang="en-US" smtClean="0"/>
              <a:t>26</a:t>
            </a:fld>
            <a:endParaRPr lang="en-US" dirty="0"/>
          </a:p>
        </p:txBody>
      </p:sp>
      <p:sp>
        <p:nvSpPr>
          <p:cNvPr id="6" name="Rectangle 5">
            <a:extLst>
              <a:ext uri="{FF2B5EF4-FFF2-40B4-BE49-F238E27FC236}">
                <a16:creationId xmlns:a16="http://schemas.microsoft.com/office/drawing/2014/main" id="{2B1D7DDF-F1E8-4F9C-867B-C91CB1BCC457}"/>
              </a:ext>
            </a:extLst>
          </p:cNvPr>
          <p:cNvSpPr/>
          <p:nvPr/>
        </p:nvSpPr>
        <p:spPr>
          <a:xfrm>
            <a:off x="446314" y="136525"/>
            <a:ext cx="11081657" cy="3323987"/>
          </a:xfrm>
          <a:prstGeom prst="rect">
            <a:avLst/>
          </a:prstGeom>
        </p:spPr>
        <p:txBody>
          <a:bodyPr wrap="square">
            <a:spAutoFit/>
          </a:bodyPr>
          <a:lstStyle/>
          <a:p>
            <a:pPr algn="ctr"/>
            <a:endParaRPr lang="en-JM" sz="1400" dirty="0">
              <a:solidFill>
                <a:srgbClr val="000000"/>
              </a:solidFill>
              <a:latin typeface="Arial" panose="020B0604020202020204" pitchFamily="34" charset="0"/>
              <a:cs typeface="Arial" panose="020B0604020202020204" pitchFamily="34" charset="0"/>
            </a:endParaRPr>
          </a:p>
          <a:p>
            <a:pPr algn="ctr"/>
            <a:r>
              <a:rPr lang="en-JM" sz="1400" dirty="0">
                <a:solidFill>
                  <a:srgbClr val="000000"/>
                </a:solidFill>
                <a:latin typeface="Arial" panose="020B0604020202020204" pitchFamily="34" charset="0"/>
                <a:cs typeface="Arial" panose="020B0604020202020204" pitchFamily="34" charset="0"/>
              </a:rPr>
              <a:t> </a:t>
            </a:r>
            <a:r>
              <a:rPr lang="en-JM" sz="1400" b="1" dirty="0">
                <a:solidFill>
                  <a:srgbClr val="000000"/>
                </a:solidFill>
                <a:latin typeface="Arial" panose="020B0604020202020204" pitchFamily="34" charset="0"/>
                <a:cs typeface="Arial" panose="020B0604020202020204" pitchFamily="34" charset="0"/>
              </a:rPr>
              <a:t>DIRECT DEPOSIT PAYMENT INSTRUCTIONS </a:t>
            </a:r>
            <a:endParaRPr lang="en-JM" sz="1400" dirty="0">
              <a:solidFill>
                <a:srgbClr val="000000"/>
              </a:solidFill>
              <a:latin typeface="Arial" panose="020B0604020202020204" pitchFamily="34" charset="0"/>
              <a:cs typeface="Arial" panose="020B0604020202020204" pitchFamily="34" charset="0"/>
            </a:endParaRPr>
          </a:p>
          <a:p>
            <a:pPr algn="ctr"/>
            <a:r>
              <a:rPr lang="en-JM" sz="1400" b="1" dirty="0">
                <a:solidFill>
                  <a:srgbClr val="000000"/>
                </a:solidFill>
                <a:latin typeface="Arial" panose="020B0604020202020204" pitchFamily="34" charset="0"/>
                <a:cs typeface="Arial" panose="020B0604020202020204" pitchFamily="34" charset="0"/>
              </a:rPr>
              <a:t>FID CLEARANCE REPORTS </a:t>
            </a:r>
          </a:p>
          <a:p>
            <a:pPr algn="ctr"/>
            <a:endParaRPr lang="en-JM" sz="1400" dirty="0">
              <a:solidFill>
                <a:srgbClr val="000000"/>
              </a:solidFill>
              <a:latin typeface="Arial" panose="020B0604020202020204" pitchFamily="34" charset="0"/>
              <a:cs typeface="Arial" panose="020B0604020202020204" pitchFamily="34" charset="0"/>
            </a:endParaRPr>
          </a:p>
          <a:p>
            <a:pPr marL="342900" lvl="0" indent="-342900">
              <a:buFont typeface="+mj-lt"/>
              <a:buAutoNum type="arabicPeriod"/>
            </a:pPr>
            <a:r>
              <a:rPr lang="en-US" sz="1400" dirty="0">
                <a:latin typeface="Arial" panose="020B0604020202020204" pitchFamily="34" charset="0"/>
                <a:cs typeface="Arial" panose="020B0604020202020204" pitchFamily="34" charset="0"/>
              </a:rPr>
              <a:t>Payments are to be deposited to account number 56812 at BNS Scotia Centre Branch, in the name of the Ministry of Finance.</a:t>
            </a:r>
            <a:endParaRPr lang="en-JM" sz="1400" dirty="0">
              <a:latin typeface="Arial" panose="020B0604020202020204" pitchFamily="34" charset="0"/>
              <a:cs typeface="Arial" panose="020B0604020202020204" pitchFamily="34" charset="0"/>
            </a:endParaRPr>
          </a:p>
          <a:p>
            <a:pPr marL="342900" indent="-342900">
              <a:buFont typeface="+mj-lt"/>
              <a:buAutoNum type="arabicPeriod"/>
            </a:pPr>
            <a:endParaRPr lang="en-JM" sz="1400" dirty="0">
              <a:latin typeface="Arial" panose="020B0604020202020204" pitchFamily="34" charset="0"/>
              <a:cs typeface="Arial" panose="020B0604020202020204" pitchFamily="34" charset="0"/>
            </a:endParaRPr>
          </a:p>
          <a:p>
            <a:pPr marL="342900" lvl="0" indent="-342900">
              <a:buFont typeface="+mj-lt"/>
              <a:buAutoNum type="arabicPeriod"/>
            </a:pPr>
            <a:r>
              <a:rPr lang="en-US" sz="1400" dirty="0">
                <a:latin typeface="Arial" panose="020B0604020202020204" pitchFamily="34" charset="0"/>
                <a:cs typeface="Arial" panose="020B0604020202020204" pitchFamily="34" charset="0"/>
              </a:rPr>
              <a:t>The description should read </a:t>
            </a:r>
            <a:r>
              <a:rPr lang="en-US" sz="1400" b="1" dirty="0">
                <a:latin typeface="Arial" panose="020B0604020202020204" pitchFamily="34" charset="0"/>
                <a:cs typeface="Arial" panose="020B0604020202020204" pitchFamily="34" charset="0"/>
              </a:rPr>
              <a:t>"FIT AND PROPER CLEARANCE</a:t>
            </a:r>
            <a:r>
              <a:rPr lang="en-US" sz="1400" dirty="0">
                <a:latin typeface="Arial" panose="020B0604020202020204" pitchFamily="34" charset="0"/>
                <a:cs typeface="Arial" panose="020B0604020202020204" pitchFamily="34" charset="0"/>
              </a:rPr>
              <a:t>" and be followed by the name of the entity for which the report is being requested, so that it can be easily identified.</a:t>
            </a:r>
            <a:endParaRPr lang="en-JM" sz="1400" dirty="0">
              <a:latin typeface="Arial" panose="020B0604020202020204" pitchFamily="34" charset="0"/>
              <a:cs typeface="Arial" panose="020B0604020202020204" pitchFamily="34" charset="0"/>
            </a:endParaRPr>
          </a:p>
          <a:p>
            <a:pPr marL="342900" indent="-342900">
              <a:buFont typeface="+mj-lt"/>
              <a:buAutoNum type="arabicPeriod"/>
            </a:pPr>
            <a:endParaRPr lang="en-JM" sz="1400" dirty="0">
              <a:latin typeface="Arial" panose="020B0604020202020204" pitchFamily="34" charset="0"/>
              <a:cs typeface="Arial" panose="020B0604020202020204" pitchFamily="34" charset="0"/>
            </a:endParaRPr>
          </a:p>
          <a:p>
            <a:pPr marL="342900" lvl="0" indent="-342900">
              <a:buFont typeface="+mj-lt"/>
              <a:buAutoNum type="arabicPeriod"/>
            </a:pPr>
            <a:r>
              <a:rPr lang="en-US" sz="1400" dirty="0">
                <a:latin typeface="Arial" panose="020B0604020202020204" pitchFamily="34" charset="0"/>
                <a:cs typeface="Arial" panose="020B0604020202020204" pitchFamily="34" charset="0"/>
              </a:rPr>
              <a:t>On the proof of payment, indicate the name of the company and [if applicable] the individual(s) for whom the payment is being made, affix the company’s stamp, and sign. The proof of payment may be signed by a Director, the Corporate/Company Secretary, or the Head of Compliance for the institution.</a:t>
            </a:r>
            <a:endParaRPr lang="en-JM" sz="1400" dirty="0">
              <a:latin typeface="Arial" panose="020B0604020202020204" pitchFamily="34" charset="0"/>
              <a:cs typeface="Arial" panose="020B0604020202020204" pitchFamily="34" charset="0"/>
            </a:endParaRPr>
          </a:p>
          <a:p>
            <a:pPr marL="342900" indent="-342900">
              <a:buFont typeface="+mj-lt"/>
              <a:buAutoNum type="arabicPeriod"/>
            </a:pPr>
            <a:endParaRPr lang="en-JM" sz="1400" dirty="0">
              <a:latin typeface="Arial" panose="020B0604020202020204" pitchFamily="34" charset="0"/>
              <a:cs typeface="Arial" panose="020B0604020202020204" pitchFamily="34" charset="0"/>
            </a:endParaRPr>
          </a:p>
          <a:p>
            <a:pPr marL="342900" lvl="0" indent="-342900">
              <a:buFont typeface="+mj-lt"/>
              <a:buAutoNum type="arabicPeriod"/>
            </a:pPr>
            <a:r>
              <a:rPr lang="en-US" sz="1400" dirty="0">
                <a:latin typeface="Arial" panose="020B0604020202020204" pitchFamily="34" charset="0"/>
                <a:cs typeface="Arial" panose="020B0604020202020204" pitchFamily="34" charset="0"/>
              </a:rPr>
              <a:t>Within 24 hours of making the payment, the stamped proof of payment should be emailed to the Bank’s Fit and Proper Department at </a:t>
            </a:r>
            <a:r>
              <a:rPr lang="en-US" sz="1400" u="sng" dirty="0">
                <a:solidFill>
                  <a:srgbClr val="0070C0"/>
                </a:solidFill>
                <a:latin typeface="Arial" panose="020B0604020202020204" pitchFamily="34" charset="0"/>
                <a:cs typeface="Arial" panose="020B0604020202020204" pitchFamily="34" charset="0"/>
              </a:rPr>
              <a:t>FISDMailbox@boj.org.jm</a:t>
            </a:r>
            <a:r>
              <a:rPr lang="en-US" sz="1400" dirty="0">
                <a:latin typeface="Arial" panose="020B0604020202020204" pitchFamily="34" charset="0"/>
                <a:cs typeface="Arial" panose="020B0604020202020204" pitchFamily="34" charset="0"/>
              </a:rPr>
              <a:t>.</a:t>
            </a:r>
            <a:endParaRPr lang="en-JM" sz="14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E2D646BE-7E32-4289-8529-04F8D00580C2}"/>
              </a:ext>
            </a:extLst>
          </p:cNvPr>
          <p:cNvPicPr>
            <a:picLocks noChangeAspect="1"/>
          </p:cNvPicPr>
          <p:nvPr/>
        </p:nvPicPr>
        <p:blipFill>
          <a:blip r:embed="rId2"/>
          <a:stretch>
            <a:fillRect/>
          </a:stretch>
        </p:blipFill>
        <p:spPr>
          <a:xfrm>
            <a:off x="3114402" y="3547868"/>
            <a:ext cx="5745480" cy="3157728"/>
          </a:xfrm>
          <a:prstGeom prst="rect">
            <a:avLst/>
          </a:prstGeom>
        </p:spPr>
      </p:pic>
    </p:spTree>
    <p:extLst>
      <p:ext uri="{BB962C8B-B14F-4D97-AF65-F5344CB8AC3E}">
        <p14:creationId xmlns:p14="http://schemas.microsoft.com/office/powerpoint/2010/main" val="36610265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402286" y="522898"/>
            <a:ext cx="4789714"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3877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Contact </a:t>
            </a: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735286"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06FEDF93-2BFD-41CA-ABC7-B039102F3792}" type="slidenum">
              <a:rPr lang="en-US" smtClean="0"/>
              <a:t>27</a:t>
            </a:fld>
            <a:endParaRPr lang="en-US" dirty="0"/>
          </a:p>
        </p:txBody>
      </p:sp>
      <p:graphicFrame>
        <p:nvGraphicFramePr>
          <p:cNvPr id="9" name="Table 8">
            <a:extLst>
              <a:ext uri="{FF2B5EF4-FFF2-40B4-BE49-F238E27FC236}">
                <a16:creationId xmlns:a16="http://schemas.microsoft.com/office/drawing/2014/main" id="{768A0C2D-5C7D-4CE8-9055-889BDA4585C7}"/>
              </a:ext>
            </a:extLst>
          </p:cNvPr>
          <p:cNvGraphicFramePr>
            <a:graphicFrameLocks noGrp="1"/>
          </p:cNvGraphicFramePr>
          <p:nvPr>
            <p:extLst>
              <p:ext uri="{D42A27DB-BD31-4B8C-83A1-F6EECF244321}">
                <p14:modId xmlns:p14="http://schemas.microsoft.com/office/powerpoint/2010/main" val="3098233257"/>
              </p:ext>
            </p:extLst>
          </p:nvPr>
        </p:nvGraphicFramePr>
        <p:xfrm>
          <a:off x="717767" y="1143635"/>
          <a:ext cx="10821090" cy="3948359"/>
        </p:xfrm>
        <a:graphic>
          <a:graphicData uri="http://schemas.openxmlformats.org/drawingml/2006/table">
            <a:tbl>
              <a:tblPr firstRow="1" bandRow="1">
                <a:tableStyleId>{F5AB1C69-6EDB-4FF4-983F-18BD219EF322}</a:tableStyleId>
              </a:tblPr>
              <a:tblGrid>
                <a:gridCol w="10821090">
                  <a:extLst>
                    <a:ext uri="{9D8B030D-6E8A-4147-A177-3AD203B41FA5}">
                      <a16:colId xmlns:a16="http://schemas.microsoft.com/office/drawing/2014/main" val="3992863254"/>
                    </a:ext>
                  </a:extLst>
                </a:gridCol>
              </a:tblGrid>
              <a:tr h="3948359">
                <a:tc>
                  <a:txBody>
                    <a:bodyPr/>
                    <a:lstStyle/>
                    <a:p>
                      <a:pPr>
                        <a:lnSpc>
                          <a:spcPct val="100000"/>
                        </a:lnSpc>
                        <a:spcBef>
                          <a:spcPts val="0"/>
                        </a:spcBef>
                        <a:spcAft>
                          <a:spcPts val="0"/>
                        </a:spcAft>
                      </a:pPr>
                      <a:r>
                        <a:rPr lang="en-US" sz="2400" b="0" dirty="0">
                          <a:solidFill>
                            <a:schemeClr val="tx1"/>
                          </a:solidFill>
                          <a:latin typeface="Arial" panose="020B0604020202020204" pitchFamily="34" charset="0"/>
                          <a:cs typeface="Arial" panose="020B0604020202020204" pitchFamily="34" charset="0"/>
                        </a:rPr>
                        <a:t>For guidance or additional information, contact:</a:t>
                      </a:r>
                    </a:p>
                    <a:p>
                      <a:pPr>
                        <a:lnSpc>
                          <a:spcPct val="100000"/>
                        </a:lnSpc>
                        <a:spcBef>
                          <a:spcPts val="0"/>
                        </a:spcBef>
                        <a:spcAft>
                          <a:spcPts val="0"/>
                        </a:spcAft>
                      </a:pPr>
                      <a:endParaRPr lang="en-US" sz="2400" b="0" dirty="0">
                        <a:solidFill>
                          <a:schemeClr val="tx1"/>
                        </a:solidFill>
                        <a:latin typeface="Arial" panose="020B0604020202020204" pitchFamily="34" charset="0"/>
                        <a:cs typeface="Arial" panose="020B0604020202020204" pitchFamily="34" charset="0"/>
                      </a:endParaRPr>
                    </a:p>
                    <a:p>
                      <a:pPr>
                        <a:lnSpc>
                          <a:spcPct val="100000"/>
                        </a:lnSpc>
                        <a:spcBef>
                          <a:spcPts val="0"/>
                        </a:spcBef>
                        <a:spcAft>
                          <a:spcPts val="0"/>
                        </a:spcAft>
                      </a:pPr>
                      <a:r>
                        <a:rPr lang="en-US" sz="2400" b="0" dirty="0">
                          <a:solidFill>
                            <a:schemeClr val="tx1"/>
                          </a:solidFill>
                          <a:latin typeface="Arial" panose="020B0604020202020204" pitchFamily="34" charset="0"/>
                          <a:cs typeface="Arial" panose="020B0604020202020204" pitchFamily="34" charset="0"/>
                        </a:rPr>
                        <a:t>Fit and Proper Department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chemeClr val="tx1"/>
                          </a:solidFill>
                          <a:latin typeface="Arial" panose="020B0604020202020204" pitchFamily="34" charset="0"/>
                          <a:cs typeface="Arial" panose="020B0604020202020204" pitchFamily="34" charset="0"/>
                        </a:rPr>
                        <a:t>Email: </a:t>
                      </a:r>
                      <a:r>
                        <a:rPr lang="en-US" sz="2400" u="sng" dirty="0">
                          <a:solidFill>
                            <a:srgbClr val="0070C0"/>
                          </a:solidFill>
                          <a:latin typeface="+mn-lt"/>
                          <a:cs typeface="Arial" panose="020B0604020202020204" pitchFamily="34" charset="0"/>
                          <a:hlinkClick r:id="rId3"/>
                        </a:rPr>
                        <a:t>FISDMailbox@boj.org.jm</a:t>
                      </a:r>
                      <a:r>
                        <a:rPr lang="en-US" sz="2400" dirty="0">
                          <a:latin typeface="+mn-lt"/>
                          <a:cs typeface="Arial" panose="020B0604020202020204" pitchFamily="34" charset="0"/>
                        </a:rPr>
                        <a:t>,</a:t>
                      </a:r>
                      <a:endParaRPr lang="en-US" sz="2400" b="1" dirty="0">
                        <a:solidFill>
                          <a:schemeClr val="tx1"/>
                        </a:solidFill>
                        <a:latin typeface="+mn-lt"/>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chemeClr val="tx1"/>
                          </a:solidFill>
                          <a:latin typeface="Arial" panose="020B0604020202020204" pitchFamily="34" charset="0"/>
                          <a:cs typeface="Arial" panose="020B0604020202020204" pitchFamily="34" charset="0"/>
                        </a:rPr>
                        <a:t>Telephone: 876-922-0750</a:t>
                      </a:r>
                      <a:endParaRPr lang="en-US" sz="2400" b="0" dirty="0">
                        <a:solidFill>
                          <a:schemeClr val="tx1"/>
                        </a:solidFill>
                        <a:highlight>
                          <a:srgbClr val="FFFF00"/>
                        </a:highlight>
                        <a:latin typeface="Arial" panose="020B0604020202020204" pitchFamily="34" charset="0"/>
                        <a:cs typeface="Arial" panose="020B0604020202020204" pitchFamily="34" charset="0"/>
                      </a:endParaRPr>
                    </a:p>
                    <a:p>
                      <a:pPr>
                        <a:lnSpc>
                          <a:spcPct val="150000"/>
                        </a:lnSpc>
                      </a:pPr>
                      <a:endParaRPr lang="en-US" sz="2400" b="0" dirty="0">
                        <a:solidFill>
                          <a:schemeClr val="accent5">
                            <a:lumMod val="60000"/>
                            <a:lumOff val="40000"/>
                          </a:schemeClr>
                        </a:solidFill>
                        <a:latin typeface="Arial" panose="020B0604020202020204" pitchFamily="34" charset="0"/>
                        <a:cs typeface="Arial" panose="020B0604020202020204" pitchFamily="34" charset="0"/>
                      </a:endParaRPr>
                    </a:p>
                    <a:p>
                      <a:endParaRPr lang="en-US" sz="2400" b="0" u="sng" dirty="0">
                        <a:solidFill>
                          <a:schemeClr val="tx1"/>
                        </a:solidFill>
                        <a:latin typeface="Arial" panose="020B0604020202020204" pitchFamily="34" charset="0"/>
                        <a:cs typeface="Arial" panose="020B0604020202020204" pitchFamily="34" charset="0"/>
                      </a:endParaRPr>
                    </a:p>
                    <a:p>
                      <a:endParaRPr lang="en-US" sz="2400" b="0" dirty="0">
                        <a:solidFill>
                          <a:schemeClr val="tx1"/>
                        </a:solidFill>
                        <a:latin typeface="Arial" panose="020B0604020202020204" pitchFamily="34" charset="0"/>
                        <a:cs typeface="Arial" panose="020B0604020202020204" pitchFamily="34" charset="0"/>
                      </a:endParaRPr>
                    </a:p>
                    <a:p>
                      <a:pPr marL="342900" indent="-342900">
                        <a:buFont typeface="+mj-lt"/>
                        <a:buAutoNum type="arabicPeriod"/>
                      </a:pPr>
                      <a:endParaRPr lang="en-US" sz="2400" b="0" dirty="0">
                        <a:solidFill>
                          <a:schemeClr val="tx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083318720"/>
                  </a:ext>
                </a:extLst>
              </a:tr>
            </a:tbl>
          </a:graphicData>
        </a:graphic>
      </p:graphicFrame>
    </p:spTree>
    <p:extLst>
      <p:ext uri="{BB962C8B-B14F-4D97-AF65-F5344CB8AC3E}">
        <p14:creationId xmlns:p14="http://schemas.microsoft.com/office/powerpoint/2010/main" val="1272043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sp>
        <p:nvSpPr>
          <p:cNvPr id="2" name="Content Placeholder 1"/>
          <p:cNvSpPr>
            <a:spLocks noGrp="1"/>
          </p:cNvSpPr>
          <p:nvPr>
            <p:ph idx="1"/>
          </p:nvPr>
        </p:nvSpPr>
        <p:spPr>
          <a:xfrm>
            <a:off x="838200" y="1298495"/>
            <a:ext cx="10515600" cy="4878468"/>
          </a:xfrm>
        </p:spPr>
        <p:txBody>
          <a:bodyPr>
            <a:noAutofit/>
          </a:bodyPr>
          <a:lstStyle/>
          <a:p>
            <a:pPr marL="457200" indent="-457200">
              <a:lnSpc>
                <a:spcPct val="150000"/>
              </a:lnSpc>
              <a:buFont typeface="Wingdings" panose="05000000000000000000" pitchFamily="2" charset="2"/>
              <a:buChar char="§"/>
            </a:pPr>
            <a:r>
              <a:rPr lang="en-US" sz="2400" dirty="0">
                <a:latin typeface="Arial" panose="020B0604020202020204" pitchFamily="34" charset="0"/>
                <a:cs typeface="Arial" panose="020B0604020202020204" pitchFamily="34" charset="0"/>
              </a:rPr>
              <a:t>The Fit and Proper Process</a:t>
            </a:r>
          </a:p>
          <a:p>
            <a:pPr marL="457200" indent="-457200">
              <a:lnSpc>
                <a:spcPct val="150000"/>
              </a:lnSpc>
              <a:buFont typeface="Wingdings" panose="05000000000000000000" pitchFamily="2" charset="2"/>
              <a:buChar char="§"/>
            </a:pPr>
            <a:r>
              <a:rPr lang="en-US" sz="2400" dirty="0">
                <a:latin typeface="Arial" panose="020B0604020202020204" pitchFamily="34" charset="0"/>
                <a:cs typeface="Arial" panose="020B0604020202020204" pitchFamily="34" charset="0"/>
              </a:rPr>
              <a:t>How to complete the Fit and Proper Personal Questionnaire (PQ)</a:t>
            </a:r>
          </a:p>
          <a:p>
            <a:pPr marL="914400" lvl="2" indent="-457200">
              <a:lnSpc>
                <a:spcPct val="150000"/>
              </a:lnSpc>
              <a:buFont typeface="Wingdings" panose="05000000000000000000" pitchFamily="2" charset="2"/>
              <a:buChar char="§"/>
            </a:pPr>
            <a:r>
              <a:rPr lang="en-US" dirty="0">
                <a:latin typeface="Arial" panose="020B0604020202020204" pitchFamily="34" charset="0"/>
                <a:cs typeface="Arial" panose="020B0604020202020204" pitchFamily="34" charset="0"/>
              </a:rPr>
              <a:t>General Information &amp; Instructions</a:t>
            </a:r>
          </a:p>
          <a:p>
            <a:pPr marL="914400" lvl="2" indent="-457200">
              <a:lnSpc>
                <a:spcPct val="150000"/>
              </a:lnSpc>
              <a:buFont typeface="Wingdings" panose="05000000000000000000" pitchFamily="2" charset="2"/>
              <a:buChar char="§"/>
            </a:pPr>
            <a:r>
              <a:rPr lang="en-US" dirty="0">
                <a:latin typeface="Arial" panose="020B0604020202020204" pitchFamily="34" charset="0"/>
                <a:cs typeface="Arial" panose="020B0604020202020204" pitchFamily="34" charset="0"/>
              </a:rPr>
              <a:t>Completing the PQ</a:t>
            </a:r>
          </a:p>
          <a:p>
            <a:pPr marL="457200" lvl="1" indent="-457200">
              <a:lnSpc>
                <a:spcPct val="150000"/>
              </a:lnSpc>
              <a:buFont typeface="Wingdings" panose="05000000000000000000" pitchFamily="2" charset="2"/>
              <a:buChar char="§"/>
            </a:pPr>
            <a:r>
              <a:rPr lang="en-US" dirty="0">
                <a:latin typeface="Arial" panose="020B0604020202020204" pitchFamily="34" charset="0"/>
                <a:cs typeface="Arial" panose="020B0604020202020204" pitchFamily="34" charset="0"/>
              </a:rPr>
              <a:t>Requirements and attachments</a:t>
            </a:r>
          </a:p>
          <a:p>
            <a:pPr marL="457200" lvl="1" indent="-457200">
              <a:lnSpc>
                <a:spcPct val="150000"/>
              </a:lnSpc>
              <a:buFont typeface="Wingdings" panose="05000000000000000000" pitchFamily="2" charset="2"/>
              <a:buChar char="§"/>
            </a:pPr>
            <a:r>
              <a:rPr lang="en-US" dirty="0">
                <a:latin typeface="Arial" panose="020B0604020202020204" pitchFamily="34" charset="0"/>
                <a:cs typeface="Arial" panose="020B0604020202020204" pitchFamily="34" charset="0"/>
              </a:rPr>
              <a:t>Contact Information</a:t>
            </a:r>
          </a:p>
          <a:p>
            <a:pPr marL="0" lvl="1" indent="0">
              <a:lnSpc>
                <a:spcPct val="150000"/>
              </a:lnSpc>
              <a:buNone/>
            </a:pPr>
            <a:endParaRPr lang="en-US" dirty="0">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06FEDF93-2BFD-41CA-ABC7-B039102F3792}" type="slidenum">
              <a:rPr lang="en-US" smtClean="0"/>
              <a:t>3</a:t>
            </a:fld>
            <a:endParaRPr lang="en-US" dirty="0"/>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0" y="135099"/>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Outline</a:t>
            </a:r>
            <a:br>
              <a:rPr lang="en-US" sz="2800" b="1" dirty="0">
                <a:solidFill>
                  <a:schemeClr val="tx1">
                    <a:lumMod val="75000"/>
                    <a:lumOff val="25000"/>
                  </a:schemeClr>
                </a:solidFill>
              </a:rPr>
            </a:br>
            <a:endParaRPr lang="en-US" sz="2800" b="1"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4860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sp>
        <p:nvSpPr>
          <p:cNvPr id="3" name="Slide Number Placeholder 2"/>
          <p:cNvSpPr>
            <a:spLocks noGrp="1"/>
          </p:cNvSpPr>
          <p:nvPr>
            <p:ph type="sldNum" sz="quarter" idx="12"/>
          </p:nvPr>
        </p:nvSpPr>
        <p:spPr/>
        <p:txBody>
          <a:bodyPr/>
          <a:lstStyle/>
          <a:p>
            <a:fld id="{06FEDF93-2BFD-41CA-ABC7-B039102F3792}" type="slidenum">
              <a:rPr lang="en-US" smtClean="0"/>
              <a:t>4</a:t>
            </a:fld>
            <a:endParaRPr lang="en-US" dirty="0"/>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0" y="135099"/>
            <a:ext cx="11734800" cy="3877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The Process</a:t>
            </a: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Diagram 8"/>
          <p:cNvGraphicFramePr/>
          <p:nvPr>
            <p:extLst>
              <p:ext uri="{D42A27DB-BD31-4B8C-83A1-F6EECF244321}">
                <p14:modId xmlns:p14="http://schemas.microsoft.com/office/powerpoint/2010/main" val="3191987961"/>
              </p:ext>
            </p:extLst>
          </p:nvPr>
        </p:nvGraphicFramePr>
        <p:xfrm>
          <a:off x="145681" y="821336"/>
          <a:ext cx="11625405" cy="29883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Group 5"/>
          <p:cNvGrpSpPr/>
          <p:nvPr/>
        </p:nvGrpSpPr>
        <p:grpSpPr>
          <a:xfrm>
            <a:off x="769712" y="3449959"/>
            <a:ext cx="10652575" cy="1985693"/>
            <a:chOff x="367331" y="3911378"/>
            <a:chExt cx="10652575" cy="1985693"/>
          </a:xfrm>
        </p:grpSpPr>
        <p:sp>
          <p:nvSpPr>
            <p:cNvPr id="10" name="Text Placeholder 2">
              <a:extLst>
                <a:ext uri="{FF2B5EF4-FFF2-40B4-BE49-F238E27FC236}">
                  <a16:creationId xmlns:a16="http://schemas.microsoft.com/office/drawing/2014/main" id="{9DF162EE-A4BE-4D4C-9A3C-51FC2F765D81}"/>
                </a:ext>
              </a:extLst>
            </p:cNvPr>
            <p:cNvSpPr txBox="1">
              <a:spLocks/>
            </p:cNvSpPr>
            <p:nvPr/>
          </p:nvSpPr>
          <p:spPr>
            <a:xfrm>
              <a:off x="367331" y="4450521"/>
              <a:ext cx="3971250" cy="646331"/>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600"/>
                </a:spcBef>
                <a:buFont typeface="Arial" panose="020B0604020202020204" pitchFamily="34" charset="0"/>
                <a:buNone/>
                <a:defRPr sz="1100" kern="1200">
                  <a:solidFill>
                    <a:schemeClr val="tx1"/>
                  </a:solidFill>
                  <a:latin typeface="+mn-lt"/>
                  <a:ea typeface="+mn-ea"/>
                  <a:cs typeface="+mn-cs"/>
                </a:defRPr>
              </a:lvl1pPr>
              <a:lvl2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2pPr>
              <a:lvl3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3pPr>
              <a:lvl4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4pPr>
              <a:lvl5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1400" dirty="0">
                  <a:latin typeface="Arial" panose="020B0604020202020204" pitchFamily="34" charset="0"/>
                  <a:cs typeface="Arial" panose="020B0604020202020204" pitchFamily="34" charset="0"/>
                </a:rPr>
                <a:t>Submit Personal Questionnaire and supporting documents electronically and in hard copy, as outlined on Slide 24.</a:t>
              </a:r>
            </a:p>
          </p:txBody>
        </p:sp>
        <p:sp>
          <p:nvSpPr>
            <p:cNvPr id="12" name="Text Placeholder 2">
              <a:extLst>
                <a:ext uri="{FF2B5EF4-FFF2-40B4-BE49-F238E27FC236}">
                  <a16:creationId xmlns:a16="http://schemas.microsoft.com/office/drawing/2014/main" id="{72AC3065-20B0-4A63-89FA-B10AD6D1363C}"/>
                </a:ext>
              </a:extLst>
            </p:cNvPr>
            <p:cNvSpPr txBox="1">
              <a:spLocks/>
            </p:cNvSpPr>
            <p:nvPr/>
          </p:nvSpPr>
          <p:spPr>
            <a:xfrm>
              <a:off x="4764989" y="4450521"/>
              <a:ext cx="2792632" cy="1446550"/>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600"/>
                </a:spcBef>
                <a:buFont typeface="Arial" panose="020B0604020202020204" pitchFamily="34" charset="0"/>
                <a:buNone/>
                <a:defRPr sz="1100" kern="1200">
                  <a:solidFill>
                    <a:schemeClr val="tx1"/>
                  </a:solidFill>
                  <a:latin typeface="+mn-lt"/>
                  <a:ea typeface="+mn-ea"/>
                  <a:cs typeface="+mn-cs"/>
                </a:defRPr>
              </a:lvl1pPr>
              <a:lvl2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2pPr>
              <a:lvl3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3pPr>
              <a:lvl4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4pPr>
              <a:lvl5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lnSpc>
                  <a:spcPct val="100000"/>
                </a:lnSpc>
                <a:buFont typeface="Courier New" panose="02070309020205020404" pitchFamily="49" charset="0"/>
                <a:buChar char="o"/>
              </a:pPr>
              <a:r>
                <a:rPr lang="en-US" sz="1400" dirty="0">
                  <a:latin typeface="Arial" panose="020B0604020202020204" pitchFamily="34" charset="0"/>
                  <a:cs typeface="Arial" panose="020B0604020202020204" pitchFamily="34" charset="0"/>
                </a:rPr>
                <a:t>Panel assesses information presented by the respondent and external sources</a:t>
              </a:r>
            </a:p>
            <a:p>
              <a:pPr marL="171450" indent="-171450">
                <a:lnSpc>
                  <a:spcPct val="100000"/>
                </a:lnSpc>
                <a:buFont typeface="Courier New" panose="02070309020205020404" pitchFamily="49" charset="0"/>
                <a:buChar char="o"/>
              </a:pPr>
              <a:r>
                <a:rPr lang="en-US" sz="1400" dirty="0">
                  <a:latin typeface="Arial" panose="020B0604020202020204" pitchFamily="34" charset="0"/>
                  <a:cs typeface="Arial" panose="020B0604020202020204" pitchFamily="34" charset="0"/>
                </a:rPr>
                <a:t>Additional information may be requested</a:t>
              </a:r>
            </a:p>
            <a:p>
              <a:pPr algn="ctr">
                <a:lnSpc>
                  <a:spcPct val="100000"/>
                </a:lnSpc>
              </a:pPr>
              <a:endParaRPr lang="en-US" sz="1400" dirty="0">
                <a:latin typeface="Arial" panose="020B0604020202020204" pitchFamily="34" charset="0"/>
                <a:cs typeface="Arial" panose="020B0604020202020204" pitchFamily="34" charset="0"/>
              </a:endParaRPr>
            </a:p>
          </p:txBody>
        </p:sp>
        <p:sp>
          <p:nvSpPr>
            <p:cNvPr id="13" name="Text Placeholder 2">
              <a:extLst>
                <a:ext uri="{FF2B5EF4-FFF2-40B4-BE49-F238E27FC236}">
                  <a16:creationId xmlns:a16="http://schemas.microsoft.com/office/drawing/2014/main" id="{5BA86B7F-9A89-4AB5-BADE-64D7C6E5C868}"/>
                </a:ext>
              </a:extLst>
            </p:cNvPr>
            <p:cNvSpPr txBox="1">
              <a:spLocks/>
            </p:cNvSpPr>
            <p:nvPr/>
          </p:nvSpPr>
          <p:spPr>
            <a:xfrm>
              <a:off x="8366185" y="4549659"/>
              <a:ext cx="2653721" cy="430887"/>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600"/>
                </a:spcBef>
                <a:buFont typeface="Arial" panose="020B0604020202020204" pitchFamily="34" charset="0"/>
                <a:buNone/>
                <a:defRPr sz="1100" kern="1200">
                  <a:solidFill>
                    <a:schemeClr val="tx1"/>
                  </a:solidFill>
                  <a:latin typeface="+mn-lt"/>
                  <a:ea typeface="+mn-ea"/>
                  <a:cs typeface="+mn-cs"/>
                </a:defRPr>
              </a:lvl1pPr>
              <a:lvl2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2pPr>
              <a:lvl3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3pPr>
              <a:lvl4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4pPr>
              <a:lvl5pPr marL="234000" indent="-234000" algn="l" defTabSz="914400" rtl="0" eaLnBrk="1" latinLnBrk="0" hangingPunct="1">
                <a:lnSpc>
                  <a:spcPct val="90000"/>
                </a:lnSpc>
                <a:spcBef>
                  <a:spcPts val="600"/>
                </a:spcBef>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lnSpc>
                  <a:spcPct val="100000"/>
                </a:lnSpc>
                <a:buFont typeface="Courier New" panose="02070309020205020404" pitchFamily="49" charset="0"/>
                <a:buChar char="o"/>
              </a:pPr>
              <a:r>
                <a:rPr lang="en-US" sz="1400" dirty="0">
                  <a:latin typeface="Arial" panose="020B0604020202020204" pitchFamily="34" charset="0"/>
                  <a:cs typeface="Arial" panose="020B0604020202020204" pitchFamily="34" charset="0"/>
                </a:rPr>
                <a:t>Assessment reviewed and decision taken by Supervisor</a:t>
              </a:r>
            </a:p>
          </p:txBody>
        </p:sp>
        <p:sp>
          <p:nvSpPr>
            <p:cNvPr id="15" name="TextBox 14">
              <a:extLst>
                <a:ext uri="{FF2B5EF4-FFF2-40B4-BE49-F238E27FC236}">
                  <a16:creationId xmlns:a16="http://schemas.microsoft.com/office/drawing/2014/main" id="{39929E06-4AB9-4598-A963-82CCC18A3FF2}"/>
                </a:ext>
              </a:extLst>
            </p:cNvPr>
            <p:cNvSpPr txBox="1"/>
            <p:nvPr/>
          </p:nvSpPr>
          <p:spPr>
            <a:xfrm>
              <a:off x="1230973" y="3911378"/>
              <a:ext cx="1163780" cy="215444"/>
            </a:xfrm>
            <a:prstGeom prst="rect">
              <a:avLst/>
            </a:prstGeom>
            <a:noFill/>
          </p:spPr>
          <p:txBody>
            <a:bodyPr wrap="none" lIns="0" tIns="0" rIns="0" bIns="0" rtlCol="0">
              <a:spAutoFit/>
            </a:bodyPr>
            <a:lstStyle/>
            <a:p>
              <a:pPr algn="ctr"/>
              <a:r>
                <a:rPr lang="en-US" sz="1400" b="1" dirty="0">
                  <a:latin typeface="Segoe UI" panose="020B0502040204020203" pitchFamily="34" charset="0"/>
                  <a:cs typeface="Segoe UI" panose="020B0502040204020203" pitchFamily="34" charset="0"/>
                </a:rPr>
                <a:t>1. Submission</a:t>
              </a:r>
            </a:p>
          </p:txBody>
        </p:sp>
        <p:sp>
          <p:nvSpPr>
            <p:cNvPr id="16" name="TextBox 15">
              <a:extLst>
                <a:ext uri="{FF2B5EF4-FFF2-40B4-BE49-F238E27FC236}">
                  <a16:creationId xmlns:a16="http://schemas.microsoft.com/office/drawing/2014/main" id="{AB0754C1-4097-4CDA-B3CB-7304331CBBB9}"/>
                </a:ext>
              </a:extLst>
            </p:cNvPr>
            <p:cNvSpPr txBox="1"/>
            <p:nvPr/>
          </p:nvSpPr>
          <p:spPr>
            <a:xfrm>
              <a:off x="5512807" y="3911378"/>
              <a:ext cx="1181414" cy="215444"/>
            </a:xfrm>
            <a:prstGeom prst="rect">
              <a:avLst/>
            </a:prstGeom>
            <a:noFill/>
          </p:spPr>
          <p:txBody>
            <a:bodyPr wrap="none" lIns="0" tIns="0" rIns="0" bIns="0" rtlCol="0">
              <a:spAutoFit/>
            </a:bodyPr>
            <a:lstStyle/>
            <a:p>
              <a:pPr algn="ctr"/>
              <a:r>
                <a:rPr lang="en-US" sz="1400" b="1" dirty="0">
                  <a:latin typeface="Segoe UI" panose="020B0502040204020203" pitchFamily="34" charset="0"/>
                  <a:cs typeface="Segoe UI" panose="020B0502040204020203" pitchFamily="34" charset="0"/>
                </a:rPr>
                <a:t>2. Assessment</a:t>
              </a:r>
            </a:p>
          </p:txBody>
        </p:sp>
        <p:sp>
          <p:nvSpPr>
            <p:cNvPr id="17" name="TextBox 16">
              <a:extLst>
                <a:ext uri="{FF2B5EF4-FFF2-40B4-BE49-F238E27FC236}">
                  <a16:creationId xmlns:a16="http://schemas.microsoft.com/office/drawing/2014/main" id="{54005B0B-E5FC-472B-962B-C2258039F3B2}"/>
                </a:ext>
              </a:extLst>
            </p:cNvPr>
            <p:cNvSpPr txBox="1"/>
            <p:nvPr/>
          </p:nvSpPr>
          <p:spPr>
            <a:xfrm>
              <a:off x="8988235" y="3916789"/>
              <a:ext cx="916918" cy="215444"/>
            </a:xfrm>
            <a:prstGeom prst="rect">
              <a:avLst/>
            </a:prstGeom>
            <a:noFill/>
          </p:spPr>
          <p:txBody>
            <a:bodyPr wrap="none" lIns="0" tIns="0" rIns="0" bIns="0" rtlCol="0">
              <a:spAutoFit/>
            </a:bodyPr>
            <a:lstStyle/>
            <a:p>
              <a:pPr algn="ctr"/>
              <a:r>
                <a:rPr lang="en-US" sz="1400" b="1" dirty="0">
                  <a:latin typeface="Segoe UI" panose="020B0502040204020203" pitchFamily="34" charset="0"/>
                  <a:cs typeface="Segoe UI" panose="020B0502040204020203" pitchFamily="34" charset="0"/>
                </a:rPr>
                <a:t>3. Decision</a:t>
              </a:r>
            </a:p>
          </p:txBody>
        </p:sp>
        <p:cxnSp>
          <p:nvCxnSpPr>
            <p:cNvPr id="18" name="Straight Connector 17">
              <a:extLst>
                <a:ext uri="{FF2B5EF4-FFF2-40B4-BE49-F238E27FC236}">
                  <a16:creationId xmlns:a16="http://schemas.microsoft.com/office/drawing/2014/main" id="{A258B9C9-A63C-4AE4-8EB4-544F3A70C2F7}"/>
                </a:ext>
                <a:ext uri="{C183D7F6-B498-43B3-948B-1728B52AA6E4}">
                  <adec:decorative xmlns:adec="http://schemas.microsoft.com/office/drawing/2017/decorative" val="1"/>
                </a:ext>
              </a:extLst>
            </p:cNvPr>
            <p:cNvCxnSpPr/>
            <p:nvPr/>
          </p:nvCxnSpPr>
          <p:spPr>
            <a:xfrm>
              <a:off x="1607321" y="4340982"/>
              <a:ext cx="478805"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E30765C-622F-4015-90C6-297DE00BBDB5}"/>
                </a:ext>
                <a:ext uri="{C183D7F6-B498-43B3-948B-1728B52AA6E4}">
                  <adec:decorative xmlns:adec="http://schemas.microsoft.com/office/drawing/2017/decorative" val="1"/>
                </a:ext>
              </a:extLst>
            </p:cNvPr>
            <p:cNvCxnSpPr/>
            <p:nvPr/>
          </p:nvCxnSpPr>
          <p:spPr>
            <a:xfrm>
              <a:off x="5905809" y="4340982"/>
              <a:ext cx="478805"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781AB32-AC63-443B-8ADA-AAB7C9723936}"/>
                </a:ext>
                <a:ext uri="{C183D7F6-B498-43B3-948B-1728B52AA6E4}">
                  <adec:decorative xmlns:adec="http://schemas.microsoft.com/office/drawing/2017/decorative" val="1"/>
                </a:ext>
              </a:extLst>
            </p:cNvPr>
            <p:cNvCxnSpPr/>
            <p:nvPr/>
          </p:nvCxnSpPr>
          <p:spPr>
            <a:xfrm>
              <a:off x="9224018" y="4340983"/>
              <a:ext cx="478805"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1642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sp>
        <p:nvSpPr>
          <p:cNvPr id="2" name="Content Placeholder 1"/>
          <p:cNvSpPr>
            <a:spLocks noGrp="1"/>
          </p:cNvSpPr>
          <p:nvPr>
            <p:ph idx="1"/>
          </p:nvPr>
        </p:nvSpPr>
        <p:spPr>
          <a:xfrm>
            <a:off x="838200" y="1298494"/>
            <a:ext cx="11049000" cy="5057855"/>
          </a:xfrm>
        </p:spPr>
        <p:txBody>
          <a:bodyPr>
            <a:normAutofit/>
          </a:bodyPr>
          <a:lstStyle/>
          <a:p>
            <a:pPr marL="0" indent="0">
              <a:buNone/>
            </a:pPr>
            <a:r>
              <a:rPr lang="en-GB" sz="2400" dirty="0">
                <a:latin typeface="Arial" panose="020B0604020202020204" pitchFamily="34" charset="0"/>
                <a:cs typeface="Arial" panose="020B0604020202020204" pitchFamily="34" charset="0"/>
              </a:rPr>
              <a:t>Link/location:</a:t>
            </a:r>
          </a:p>
          <a:p>
            <a:pPr marL="0" indent="0">
              <a:buNone/>
            </a:pPr>
            <a:r>
              <a:rPr lang="en-GB" sz="2400" dirty="0">
                <a:solidFill>
                  <a:schemeClr val="accent5">
                    <a:lumMod val="60000"/>
                    <a:lumOff val="40000"/>
                  </a:schemeClr>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https://boj.org.jm/core-functions/financial-system/microcredit-regulation/microcredit-institutions/</a:t>
            </a:r>
            <a:endParaRPr lang="en-GB" sz="2400" dirty="0">
              <a:solidFill>
                <a:schemeClr val="accent5">
                  <a:lumMod val="60000"/>
                  <a:lumOff val="40000"/>
                </a:schemeClr>
              </a:solidFill>
              <a:latin typeface="Arial" panose="020B0604020202020204" pitchFamily="34" charset="0"/>
              <a:cs typeface="Arial" panose="020B0604020202020204" pitchFamily="34" charset="0"/>
            </a:endParaRPr>
          </a:p>
          <a:p>
            <a:pPr marL="0" indent="0">
              <a:buNone/>
            </a:pPr>
            <a:endParaRPr lang="en-GB" sz="2400" dirty="0">
              <a:solidFill>
                <a:schemeClr val="accent5"/>
              </a:solidFill>
              <a:latin typeface="Arial" panose="020B0604020202020204" pitchFamily="34" charset="0"/>
              <a:cs typeface="Arial" panose="020B0604020202020204" pitchFamily="34" charset="0"/>
            </a:endParaRPr>
          </a:p>
          <a:p>
            <a:pPr marL="0" indent="0">
              <a:buNone/>
            </a:pPr>
            <a:r>
              <a:rPr lang="en-GB" sz="2400" dirty="0">
                <a:latin typeface="Arial" panose="020B0604020202020204" pitchFamily="34" charset="0"/>
                <a:cs typeface="Arial" panose="020B0604020202020204" pitchFamily="34" charset="0"/>
              </a:rPr>
              <a:t>Resources: </a:t>
            </a:r>
          </a:p>
          <a:p>
            <a:pPr>
              <a:buFont typeface="Wingdings" panose="05000000000000000000" pitchFamily="2" charset="2"/>
              <a:buChar char="ü"/>
            </a:pPr>
            <a:r>
              <a:rPr lang="en-GB" sz="2400" dirty="0">
                <a:latin typeface="Arial" panose="020B0604020202020204" pitchFamily="34" charset="0"/>
                <a:cs typeface="Arial" panose="020B0604020202020204" pitchFamily="34" charset="0"/>
              </a:rPr>
              <a:t>Standard of Sound Practice </a:t>
            </a:r>
          </a:p>
          <a:p>
            <a:pPr>
              <a:buFont typeface="Wingdings" panose="05000000000000000000" pitchFamily="2" charset="2"/>
              <a:buChar char="ü"/>
            </a:pPr>
            <a:r>
              <a:rPr lang="en-GB" sz="2400" dirty="0">
                <a:latin typeface="Arial" panose="020B0604020202020204" pitchFamily="34" charset="0"/>
                <a:cs typeface="Arial" panose="020B0604020202020204" pitchFamily="34" charset="0"/>
              </a:rPr>
              <a:t>Presentation - </a:t>
            </a:r>
            <a:r>
              <a:rPr lang="en-US" sz="2400" dirty="0">
                <a:latin typeface="Arial" panose="020B0604020202020204" pitchFamily="34" charset="0"/>
                <a:cs typeface="Arial" panose="020B0604020202020204" pitchFamily="34" charset="0"/>
              </a:rPr>
              <a:t>Sensitization on the Fit &amp; Proper Process for Microcredit Entities</a:t>
            </a:r>
            <a:endParaRPr lang="en-GB"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2400" dirty="0">
                <a:latin typeface="Arial" panose="020B0604020202020204" pitchFamily="34" charset="0"/>
                <a:cs typeface="Arial" panose="020B0604020202020204" pitchFamily="34" charset="0"/>
              </a:rPr>
              <a:t>Specimen PQ</a:t>
            </a: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US" sz="2400" dirty="0">
                <a:latin typeface="Arial" panose="020B0604020202020204" pitchFamily="34" charset="0"/>
                <a:cs typeface="Arial" panose="020B0604020202020204" pitchFamily="34" charset="0"/>
              </a:rPr>
              <a:t>Glossary of Terms – See Personal Questionnaire</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General Information</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06FEDF93-2BFD-41CA-ABC7-B039102F3792}" type="slidenum">
              <a:rPr lang="en-US" smtClean="0"/>
              <a:t>5</a:t>
            </a:fld>
            <a:endParaRPr lang="en-US" dirty="0"/>
          </a:p>
        </p:txBody>
      </p:sp>
    </p:spTree>
    <p:extLst>
      <p:ext uri="{BB962C8B-B14F-4D97-AF65-F5344CB8AC3E}">
        <p14:creationId xmlns:p14="http://schemas.microsoft.com/office/powerpoint/2010/main" val="2151402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sp>
        <p:nvSpPr>
          <p:cNvPr id="2" name="Content Placeholder 1"/>
          <p:cNvSpPr>
            <a:spLocks noGrp="1"/>
          </p:cNvSpPr>
          <p:nvPr>
            <p:ph idx="1"/>
          </p:nvPr>
        </p:nvSpPr>
        <p:spPr>
          <a:xfrm>
            <a:off x="838200" y="1298494"/>
            <a:ext cx="10515600" cy="5057855"/>
          </a:xfrm>
        </p:spPr>
        <p:txBody>
          <a:bodyPr>
            <a:noAutofit/>
          </a:bodyPr>
          <a:lstStyle/>
          <a:p>
            <a:pPr marL="457200" lvl="0" indent="-457200">
              <a:spcAft>
                <a:spcPts val="600"/>
              </a:spcAft>
              <a:buFont typeface="Wingdings" panose="05000000000000000000" pitchFamily="2" charset="2"/>
              <a:buChar char="ü"/>
            </a:pPr>
            <a:r>
              <a:rPr lang="en-US" sz="2400" dirty="0">
                <a:latin typeface="Arial" panose="020B0604020202020204" pitchFamily="34" charset="0"/>
                <a:cs typeface="Arial" panose="020B0604020202020204" pitchFamily="34" charset="0"/>
              </a:rPr>
              <a:t> Complete all sections of the PQ.</a:t>
            </a:r>
          </a:p>
          <a:p>
            <a:pPr marL="457200" lvl="0" indent="-457200">
              <a:spcAft>
                <a:spcPts val="600"/>
              </a:spcAft>
              <a:buFont typeface="Wingdings" panose="05000000000000000000" pitchFamily="2" charset="2"/>
              <a:buChar char="ü"/>
            </a:pPr>
            <a:r>
              <a:rPr lang="en-US" sz="2400" dirty="0">
                <a:latin typeface="Arial" panose="020B0604020202020204" pitchFamily="34" charset="0"/>
                <a:cs typeface="Arial" panose="020B0604020202020204" pitchFamily="34" charset="0"/>
              </a:rPr>
              <a:t> If a question does not apply to you, write “N/A” in the space provided.</a:t>
            </a:r>
          </a:p>
          <a:p>
            <a:pPr marL="457200" lvl="0" indent="-457200">
              <a:spcAft>
                <a:spcPts val="600"/>
              </a:spcAft>
              <a:buFont typeface="Wingdings" panose="05000000000000000000" pitchFamily="2" charset="2"/>
              <a:buChar char="ü"/>
            </a:pPr>
            <a:r>
              <a:rPr lang="en-US" sz="2400" dirty="0">
                <a:latin typeface="Arial" panose="020B0604020202020204" pitchFamily="34" charset="0"/>
                <a:cs typeface="Arial" panose="020B0604020202020204" pitchFamily="34" charset="0"/>
              </a:rPr>
              <a:t>Each page of the PQ must be signed and dated by the respondent.</a:t>
            </a:r>
          </a:p>
          <a:p>
            <a:pPr marL="457200" indent="-457200">
              <a:buFont typeface="Wingdings" panose="05000000000000000000" pitchFamily="2" charset="2"/>
              <a:buChar char="ü"/>
            </a:pPr>
            <a:r>
              <a:rPr lang="en-US" sz="2400" dirty="0">
                <a:latin typeface="Arial" panose="020B0604020202020204" pitchFamily="34" charset="0"/>
                <a:cs typeface="Arial" panose="020B0604020202020204" pitchFamily="34" charset="0"/>
              </a:rPr>
              <a:t>The electronic version of the PQ should be saved using the naming convention: Last Name,First Name–PQ–YYYY. </a:t>
            </a:r>
          </a:p>
          <a:p>
            <a:pPr lvl="0">
              <a:spcAft>
                <a:spcPts val="600"/>
              </a:spcAft>
              <a:buFont typeface="Wingdings" panose="05000000000000000000" pitchFamily="2" charset="2"/>
              <a:buChar char="ü"/>
            </a:pPr>
            <a:endParaRPr lang="en-US" sz="2400" dirty="0">
              <a:latin typeface="Arial" panose="020B0604020202020204" pitchFamily="34" charset="0"/>
              <a:cs typeface="Arial" panose="020B0604020202020204" pitchFamily="34" charset="0"/>
            </a:endParaRP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Instructions</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06FEDF93-2BFD-41CA-ABC7-B039102F3792}" type="slidenum">
              <a:rPr lang="en-US" smtClean="0"/>
              <a:t>6</a:t>
            </a:fld>
            <a:endParaRPr lang="en-US" dirty="0"/>
          </a:p>
        </p:txBody>
      </p:sp>
    </p:spTree>
    <p:extLst>
      <p:ext uri="{BB962C8B-B14F-4D97-AF65-F5344CB8AC3E}">
        <p14:creationId xmlns:p14="http://schemas.microsoft.com/office/powerpoint/2010/main" val="1056118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5" name="Content Placeholder 4"/>
          <p:cNvSpPr>
            <a:spLocks noGrp="1"/>
          </p:cNvSpPr>
          <p:nvPr>
            <p:ph idx="1"/>
          </p:nvPr>
        </p:nvSpPr>
        <p:spPr/>
        <p:txBody>
          <a:bodyPr/>
          <a:lstStyle/>
          <a:p>
            <a:endParaRPr lang="en-US" dirty="0"/>
          </a:p>
        </p:txBody>
      </p:sp>
      <p:graphicFrame>
        <p:nvGraphicFramePr>
          <p:cNvPr id="9" name="Content Placeholder 5"/>
          <p:cNvGraphicFramePr>
            <a:graphicFrameLocks/>
          </p:cNvGraphicFramePr>
          <p:nvPr>
            <p:extLst>
              <p:ext uri="{D42A27DB-BD31-4B8C-83A1-F6EECF244321}">
                <p14:modId xmlns:p14="http://schemas.microsoft.com/office/powerpoint/2010/main" val="975852015"/>
              </p:ext>
            </p:extLst>
          </p:nvPr>
        </p:nvGraphicFramePr>
        <p:xfrm>
          <a:off x="738553" y="966097"/>
          <a:ext cx="10872875" cy="5849942"/>
        </p:xfrm>
        <a:graphic>
          <a:graphicData uri="http://schemas.openxmlformats.org/drawingml/2006/table">
            <a:tbl>
              <a:tblPr firstRow="1" bandRow="1">
                <a:tableStyleId>{1FECB4D8-DB02-4DC6-A0A2-4F2EBAE1DC90}</a:tableStyleId>
              </a:tblPr>
              <a:tblGrid>
                <a:gridCol w="4624022">
                  <a:extLst>
                    <a:ext uri="{9D8B030D-6E8A-4147-A177-3AD203B41FA5}">
                      <a16:colId xmlns:a16="http://schemas.microsoft.com/office/drawing/2014/main" val="655017874"/>
                    </a:ext>
                  </a:extLst>
                </a:gridCol>
                <a:gridCol w="6248853">
                  <a:extLst>
                    <a:ext uri="{9D8B030D-6E8A-4147-A177-3AD203B41FA5}">
                      <a16:colId xmlns:a16="http://schemas.microsoft.com/office/drawing/2014/main" val="2142909490"/>
                    </a:ext>
                  </a:extLst>
                </a:gridCol>
              </a:tblGrid>
              <a:tr h="441634">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1396429">
                <a:tc>
                  <a:txBody>
                    <a:bodyPr/>
                    <a:lstStyle/>
                    <a:p>
                      <a:pPr marL="633413" indent="-633413" algn="l">
                        <a:buNone/>
                      </a:pPr>
                      <a:r>
                        <a:rPr lang="en-US" dirty="0">
                          <a:latin typeface="Arial" panose="020B0604020202020204" pitchFamily="34" charset="0"/>
                          <a:cs typeface="Arial" panose="020B0604020202020204" pitchFamily="34" charset="0"/>
                        </a:rPr>
                        <a:t>1(a)</a:t>
                      </a:r>
                      <a:r>
                        <a:rPr lang="en-US" baseline="0" dirty="0">
                          <a:latin typeface="Arial" panose="020B0604020202020204" pitchFamily="34" charset="0"/>
                          <a:cs typeface="Arial" panose="020B0604020202020204" pitchFamily="34" charset="0"/>
                        </a:rPr>
                        <a:t>   Name of Microcredit Institution   (MCI) or proposed MCI in connection with which this questionnaire is being completed. </a:t>
                      </a:r>
                      <a:endParaRPr lang="en-US" dirty="0">
                        <a:solidFill>
                          <a:schemeClr val="tx1"/>
                        </a:solidFill>
                        <a:latin typeface="Arial" panose="020B0604020202020204" pitchFamily="34" charset="0"/>
                        <a:cs typeface="Arial" panose="020B0604020202020204" pitchFamily="34" charset="0"/>
                      </a:endParaRP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Name of the MCI</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4022620570"/>
                  </a:ext>
                </a:extLst>
              </a:tr>
              <a:tr h="1253113">
                <a:tc>
                  <a:txBody>
                    <a:bodyPr/>
                    <a:lstStyle/>
                    <a:p>
                      <a:pPr marL="633413" indent="-633413"/>
                      <a:r>
                        <a:rPr lang="en-US" dirty="0">
                          <a:latin typeface="Arial" panose="020B0604020202020204" pitchFamily="34" charset="0"/>
                          <a:cs typeface="Arial" panose="020B0604020202020204" pitchFamily="34" charset="0"/>
                        </a:rPr>
                        <a:t>1(b)   Position or relationship with the MCI or proposed MCI.</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lnSpc>
                          <a:spcPct val="100000"/>
                        </a:lnSpc>
                        <a:spcAft>
                          <a:spcPts val="1200"/>
                        </a:spcAft>
                        <a:buFont typeface="Wingdings" panose="05000000000000000000" pitchFamily="2" charset="2"/>
                        <a:buChar char="ü"/>
                      </a:pPr>
                      <a:r>
                        <a:rPr lang="en-US" dirty="0">
                          <a:latin typeface="Arial" panose="020B0604020202020204" pitchFamily="34" charset="0"/>
                          <a:cs typeface="Arial" panose="020B0604020202020204" pitchFamily="34" charset="0"/>
                        </a:rPr>
                        <a:t>The position held or to be held with the MCI</a:t>
                      </a:r>
                    </a:p>
                    <a:p>
                      <a:pPr marL="285750" indent="-285750">
                        <a:spcAft>
                          <a:spcPts val="1200"/>
                        </a:spcAft>
                        <a:buFont typeface="Wingdings" panose="05000000000000000000" pitchFamily="2" charset="2"/>
                        <a:buChar char="ü"/>
                      </a:pPr>
                      <a:r>
                        <a:rPr lang="en-US" dirty="0">
                          <a:latin typeface="Arial" panose="020B0604020202020204" pitchFamily="34" charset="0"/>
                          <a:cs typeface="Arial" panose="020B0604020202020204" pitchFamily="34" charset="0"/>
                        </a:rPr>
                        <a:t>Include start date of employment with the MCI,</a:t>
                      </a:r>
                      <a:r>
                        <a:rPr lang="en-US" baseline="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or proposed start date</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465286231"/>
                  </a:ext>
                </a:extLst>
              </a:tr>
              <a:tr h="2397890">
                <a:tc>
                  <a:txBody>
                    <a:bodyPr/>
                    <a:lstStyle/>
                    <a:p>
                      <a:pPr marL="631825" indent="-631825"/>
                      <a:r>
                        <a:rPr lang="en-US" dirty="0">
                          <a:latin typeface="Arial" panose="020B0604020202020204" pitchFamily="34" charset="0"/>
                          <a:cs typeface="Arial" panose="020B0604020202020204" pitchFamily="34" charset="0"/>
                        </a:rPr>
                        <a:t>1(c</a:t>
                      </a:r>
                      <a:r>
                        <a:rPr lang="en-US" baseline="0" dirty="0">
                          <a:latin typeface="Arial" panose="020B0604020202020204" pitchFamily="34" charset="0"/>
                          <a:cs typeface="Arial" panose="020B0604020202020204" pitchFamily="34" charset="0"/>
                        </a:rPr>
                        <a:t>)    Have you completed a Fit and Proper questionnaire within the last 12 months?</a:t>
                      </a:r>
                    </a:p>
                    <a:p>
                      <a:pPr marL="569913" indent="-569913"/>
                      <a:endParaRPr lang="en-US" baseline="0" dirty="0">
                        <a:latin typeface="Arial" panose="020B0604020202020204" pitchFamily="34" charset="0"/>
                        <a:cs typeface="Arial" panose="020B0604020202020204" pitchFamily="34" charset="0"/>
                      </a:endParaRPr>
                    </a:p>
                    <a:p>
                      <a:pPr marL="569913" indent="-569913"/>
                      <a:endParaRPr lang="en-US" baseline="0" dirty="0">
                        <a:latin typeface="Arial" panose="020B0604020202020204" pitchFamily="34" charset="0"/>
                        <a:cs typeface="Arial" panose="020B0604020202020204" pitchFamily="34" charset="0"/>
                      </a:endParaRPr>
                    </a:p>
                    <a:p>
                      <a:pPr marL="631825" indent="-631825">
                        <a:spcAft>
                          <a:spcPts val="1200"/>
                        </a:spcAft>
                      </a:pPr>
                      <a:r>
                        <a:rPr lang="en-US" dirty="0">
                          <a:latin typeface="Arial" panose="020B0604020202020204" pitchFamily="34" charset="0"/>
                          <a:cs typeface="Arial" panose="020B0604020202020204" pitchFamily="34" charset="0"/>
                        </a:rPr>
                        <a:t>          If yes, state the positions(s) or relationships with the entity/entities for which the questionnaire was completed</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spcAft>
                          <a:spcPts val="1200"/>
                        </a:spcAft>
                        <a:buFont typeface="Wingdings" panose="05000000000000000000" pitchFamily="2" charset="2"/>
                        <a:buChar char="ü"/>
                      </a:pPr>
                      <a:r>
                        <a:rPr lang="en-US" dirty="0">
                          <a:latin typeface="Arial" panose="020B0604020202020204" pitchFamily="34" charset="0"/>
                          <a:cs typeface="Arial" panose="020B0604020202020204" pitchFamily="34" charset="0"/>
                        </a:rPr>
                        <a:t>Indicate Yes or No (Y/N)</a:t>
                      </a:r>
                    </a:p>
                    <a:p>
                      <a:pPr marL="285750" indent="-285750">
                        <a:spcAft>
                          <a:spcPts val="1200"/>
                        </a:spcAft>
                        <a:buFont typeface="Wingdings" panose="05000000000000000000" pitchFamily="2" charset="2"/>
                        <a:buChar char="ü"/>
                      </a:pPr>
                      <a:r>
                        <a:rPr lang="en-US" dirty="0">
                          <a:latin typeface="Arial" panose="020B0604020202020204" pitchFamily="34" charset="0"/>
                          <a:cs typeface="Arial" panose="020B0604020202020204" pitchFamily="34" charset="0"/>
                        </a:rPr>
                        <a:t>If Yes, state:</a:t>
                      </a:r>
                    </a:p>
                    <a:p>
                      <a:pPr marL="742950" indent="-279400">
                        <a:spcAft>
                          <a:spcPts val="1200"/>
                        </a:spcAft>
                        <a:buFont typeface="Wingdings" panose="05000000000000000000" pitchFamily="2" charset="2"/>
                        <a:buChar char="§"/>
                      </a:pPr>
                      <a:r>
                        <a:rPr lang="en-US" dirty="0">
                          <a:latin typeface="Arial" panose="020B0604020202020204" pitchFamily="34" charset="0"/>
                          <a:cs typeface="Arial" panose="020B0604020202020204" pitchFamily="34" charset="0"/>
                        </a:rPr>
                        <a:t>Name of the entity,</a:t>
                      </a:r>
                      <a:r>
                        <a:rPr lang="en-US" baseline="0" dirty="0">
                          <a:latin typeface="Arial" panose="020B0604020202020204" pitchFamily="34" charset="0"/>
                          <a:cs typeface="Arial" panose="020B0604020202020204" pitchFamily="34" charset="0"/>
                        </a:rPr>
                        <a:t> the capacity or role held with the entity at the time that PQ was submitted, and</a:t>
                      </a:r>
                    </a:p>
                    <a:p>
                      <a:pPr marL="742950" indent="-279400">
                        <a:spcAft>
                          <a:spcPts val="1200"/>
                        </a:spcAft>
                        <a:buFont typeface="Wingdings" panose="05000000000000000000" pitchFamily="2" charset="2"/>
                        <a:buChar char="§"/>
                      </a:pPr>
                      <a:r>
                        <a:rPr lang="en-US" baseline="0" dirty="0">
                          <a:latin typeface="Arial" panose="020B0604020202020204" pitchFamily="34" charset="0"/>
                          <a:cs typeface="Arial" panose="020B0604020202020204" pitchFamily="34" charset="0"/>
                        </a:rPr>
                        <a:t>Date of submission of the PQ (date format: MM/YYYY)</a:t>
                      </a:r>
                      <a:endParaRPr lang="en-US" dirty="0">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092281812"/>
                  </a:ext>
                </a:extLst>
              </a:tr>
            </a:tbl>
          </a:graphicData>
        </a:graphic>
      </p:graphicFrame>
      <p:sp>
        <p:nvSpPr>
          <p:cNvPr id="2" name="Slide Number Placeholder 1"/>
          <p:cNvSpPr>
            <a:spLocks noGrp="1"/>
          </p:cNvSpPr>
          <p:nvPr>
            <p:ph type="sldNum" sz="quarter" idx="12"/>
          </p:nvPr>
        </p:nvSpPr>
        <p:spPr/>
        <p:txBody>
          <a:bodyPr/>
          <a:lstStyle/>
          <a:p>
            <a:fld id="{06FEDF93-2BFD-41CA-ABC7-B039102F3792}" type="slidenum">
              <a:rPr lang="en-US" smtClean="0"/>
              <a:t>7</a:t>
            </a:fld>
            <a:endParaRPr lang="en-US" dirty="0"/>
          </a:p>
        </p:txBody>
      </p:sp>
    </p:spTree>
    <p:extLst>
      <p:ext uri="{BB962C8B-B14F-4D97-AF65-F5344CB8AC3E}">
        <p14:creationId xmlns:p14="http://schemas.microsoft.com/office/powerpoint/2010/main" val="1657270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2924874398"/>
              </p:ext>
            </p:extLst>
          </p:nvPr>
        </p:nvGraphicFramePr>
        <p:xfrm>
          <a:off x="738553" y="805522"/>
          <a:ext cx="10872875" cy="5989320"/>
        </p:xfrm>
        <a:graphic>
          <a:graphicData uri="http://schemas.openxmlformats.org/drawingml/2006/table">
            <a:tbl>
              <a:tblPr firstRow="1" bandRow="1">
                <a:tableStyleId>{1FECB4D8-DB02-4DC6-A0A2-4F2EBAE1DC90}</a:tableStyleId>
              </a:tblPr>
              <a:tblGrid>
                <a:gridCol w="4624022">
                  <a:extLst>
                    <a:ext uri="{9D8B030D-6E8A-4147-A177-3AD203B41FA5}">
                      <a16:colId xmlns:a16="http://schemas.microsoft.com/office/drawing/2014/main" val="655017874"/>
                    </a:ext>
                  </a:extLst>
                </a:gridCol>
                <a:gridCol w="6248853">
                  <a:extLst>
                    <a:ext uri="{9D8B030D-6E8A-4147-A177-3AD203B41FA5}">
                      <a16:colId xmlns:a16="http://schemas.microsoft.com/office/drawing/2014/main" val="2142909490"/>
                    </a:ext>
                  </a:extLst>
                </a:gridCol>
              </a:tblGrid>
              <a:tr h="482134">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745117">
                <a:tc>
                  <a:txBody>
                    <a:bodyPr/>
                    <a:lstStyle/>
                    <a:p>
                      <a:pPr marL="631825" indent="-631825" algn="l">
                        <a:buNone/>
                      </a:pPr>
                      <a:r>
                        <a:rPr lang="en-US" dirty="0">
                          <a:latin typeface="Arial" panose="020B0604020202020204" pitchFamily="34" charset="0"/>
                          <a:cs typeface="Arial" panose="020B0604020202020204" pitchFamily="34" charset="0"/>
                        </a:rPr>
                        <a:t>2(a)</a:t>
                      </a:r>
                      <a:r>
                        <a:rPr lang="en-US" baseline="0" dirty="0">
                          <a:latin typeface="Arial" panose="020B0604020202020204" pitchFamily="34" charset="0"/>
                          <a:cs typeface="Arial" panose="020B0604020202020204" pitchFamily="34" charset="0"/>
                        </a:rPr>
                        <a:t>   Given Name</a:t>
                      </a:r>
                      <a:endParaRPr lang="en-US" dirty="0">
                        <a:solidFill>
                          <a:schemeClr val="tx1"/>
                        </a:solidFill>
                        <a:latin typeface="Arial" panose="020B0604020202020204" pitchFamily="34" charset="0"/>
                        <a:cs typeface="Arial" panose="020B0604020202020204" pitchFamily="34" charset="0"/>
                      </a:endParaRP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First,</a:t>
                      </a:r>
                      <a:r>
                        <a:rPr lang="en-US" baseline="0" dirty="0">
                          <a:latin typeface="Arial" panose="020B0604020202020204" pitchFamily="34" charset="0"/>
                          <a:cs typeface="Arial" panose="020B0604020202020204" pitchFamily="34" charset="0"/>
                        </a:rPr>
                        <a:t> middle and last names </a:t>
                      </a:r>
                      <a:r>
                        <a:rPr lang="en-US" dirty="0">
                          <a:latin typeface="Arial" panose="020B0604020202020204" pitchFamily="34" charset="0"/>
                          <a:cs typeface="Arial" panose="020B0604020202020204" pitchFamily="34" charset="0"/>
                        </a:rPr>
                        <a:t>of the respondent as reflected on identification card used</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4022620570"/>
                  </a:ext>
                </a:extLst>
              </a:tr>
              <a:tr h="745117">
                <a:tc>
                  <a:txBody>
                    <a:bodyPr/>
                    <a:lstStyle/>
                    <a:p>
                      <a:pPr marL="569913" indent="-569913"/>
                      <a:r>
                        <a:rPr lang="en-US" dirty="0">
                          <a:latin typeface="Arial" panose="020B0604020202020204" pitchFamily="34" charset="0"/>
                          <a:cs typeface="Arial" panose="020B0604020202020204" pitchFamily="34" charset="0"/>
                        </a:rPr>
                        <a:t>2(b)</a:t>
                      </a:r>
                      <a:r>
                        <a:rPr lang="en-US" baseline="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Other Names Used (Trade Names, Aliases) </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Any aliases</a:t>
                      </a:r>
                      <a:r>
                        <a:rPr lang="en-US" baseline="0" dirty="0">
                          <a:latin typeface="Arial" panose="020B0604020202020204" pitchFamily="34" charset="0"/>
                          <a:cs typeface="Arial" panose="020B0604020202020204" pitchFamily="34" charset="0"/>
                        </a:rPr>
                        <a:t> or</a:t>
                      </a:r>
                      <a:r>
                        <a:rPr lang="en-US" dirty="0">
                          <a:latin typeface="Arial" panose="020B0604020202020204" pitchFamily="34" charset="0"/>
                          <a:cs typeface="Arial" panose="020B0604020202020204" pitchFamily="34" charset="0"/>
                        </a:rPr>
                        <a:t> variation of name</a:t>
                      </a:r>
                      <a:r>
                        <a:rPr lang="en-US" baseline="0"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aka</a:t>
                      </a:r>
                      <a:r>
                        <a:rPr lang="en-US" baseline="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Bill Grant (for William Grant)</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465286231"/>
                  </a:ext>
                </a:extLst>
              </a:tr>
              <a:tr h="745117">
                <a:tc>
                  <a:txBody>
                    <a:bodyPr/>
                    <a:lstStyle/>
                    <a:p>
                      <a:pPr marL="631825" indent="-631825"/>
                      <a:r>
                        <a:rPr lang="en-US" dirty="0">
                          <a:latin typeface="Arial" panose="020B0604020202020204" pitchFamily="34" charset="0"/>
                          <a:cs typeface="Arial" panose="020B0604020202020204" pitchFamily="34" charset="0"/>
                        </a:rPr>
                        <a:t>2(c</a:t>
                      </a:r>
                      <a:r>
                        <a:rPr lang="en-US" baseline="0" dirty="0">
                          <a:latin typeface="Arial" panose="020B0604020202020204" pitchFamily="34" charset="0"/>
                          <a:cs typeface="Arial" panose="020B0604020202020204" pitchFamily="34" charset="0"/>
                        </a:rPr>
                        <a:t>)   Please state maiden name, if applicable</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Maiden name where applicable</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092281812"/>
                  </a:ext>
                </a:extLst>
              </a:tr>
              <a:tr h="482134">
                <a:tc>
                  <a:txBody>
                    <a:bodyPr/>
                    <a:lstStyle/>
                    <a:p>
                      <a:pPr marL="569913" indent="-569913"/>
                      <a:r>
                        <a:rPr lang="en-US" baseline="0" dirty="0">
                          <a:latin typeface="Arial" panose="020B0604020202020204" pitchFamily="34" charset="0"/>
                          <a:cs typeface="Arial" panose="020B0604020202020204" pitchFamily="34" charset="0"/>
                        </a:rPr>
                        <a:t>2(d)   Gender</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F</a:t>
                      </a:r>
                      <a:r>
                        <a:rPr lang="en-US" baseline="0" dirty="0">
                          <a:latin typeface="Arial" panose="020B0604020202020204" pitchFamily="34" charset="0"/>
                          <a:cs typeface="Arial" panose="020B0604020202020204" pitchFamily="34" charset="0"/>
                        </a:rPr>
                        <a:t>or e.g. female</a:t>
                      </a:r>
                      <a:endParaRPr lang="en-US" dirty="0">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223359526"/>
                  </a:ext>
                </a:extLst>
              </a:tr>
              <a:tr h="482134">
                <a:tc>
                  <a:txBody>
                    <a:bodyPr/>
                    <a:lstStyle/>
                    <a:p>
                      <a:pPr marL="569913" indent="-569913"/>
                      <a:r>
                        <a:rPr lang="en-US" baseline="0" dirty="0">
                          <a:latin typeface="Arial" panose="020B0604020202020204" pitchFamily="34" charset="0"/>
                          <a:cs typeface="Arial" panose="020B0604020202020204" pitchFamily="34" charset="0"/>
                        </a:rPr>
                        <a:t>2(e)   Marital Status</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Single, married, divorced</a:t>
                      </a:r>
                      <a:r>
                        <a:rPr lang="en-US" baseline="0" dirty="0">
                          <a:latin typeface="Arial" panose="020B0604020202020204" pitchFamily="34" charset="0"/>
                          <a:cs typeface="Arial" panose="020B0604020202020204" pitchFamily="34" charset="0"/>
                        </a:rPr>
                        <a:t> or </a:t>
                      </a:r>
                      <a:r>
                        <a:rPr lang="en-US" dirty="0">
                          <a:latin typeface="Arial" panose="020B0604020202020204" pitchFamily="34" charset="0"/>
                          <a:cs typeface="Arial" panose="020B0604020202020204" pitchFamily="34" charset="0"/>
                        </a:rPr>
                        <a:t>widowed, as appropriate</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505728218"/>
                  </a:ext>
                </a:extLst>
              </a:tr>
              <a:tr h="2060028">
                <a:tc>
                  <a:txBody>
                    <a:bodyPr/>
                    <a:lstStyle/>
                    <a:p>
                      <a:pPr marL="569913" indent="-569913"/>
                      <a:r>
                        <a:rPr lang="en-US" baseline="0" dirty="0">
                          <a:latin typeface="Arial" panose="020B0604020202020204" pitchFamily="34" charset="0"/>
                          <a:cs typeface="Arial" panose="020B0604020202020204" pitchFamily="34" charset="0"/>
                        </a:rPr>
                        <a:t>2(f)    Home Address </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Complete address of the respondent. For e.g.</a:t>
                      </a:r>
                    </a:p>
                    <a:p>
                      <a:pPr marL="280988" indent="0"/>
                      <a:r>
                        <a:rPr lang="en-US" dirty="0">
                          <a:latin typeface="Arial" panose="020B0604020202020204" pitchFamily="34" charset="0"/>
                          <a:cs typeface="Arial" panose="020B0604020202020204" pitchFamily="34" charset="0"/>
                        </a:rPr>
                        <a:t>Address 1:           81 Duke Street</a:t>
                      </a:r>
                    </a:p>
                    <a:p>
                      <a:pPr marL="280988" indent="0"/>
                      <a:r>
                        <a:rPr lang="en-US" dirty="0">
                          <a:latin typeface="Arial" panose="020B0604020202020204" pitchFamily="34" charset="0"/>
                          <a:cs typeface="Arial" panose="020B0604020202020204" pitchFamily="34" charset="0"/>
                        </a:rPr>
                        <a:t>Address 2:           Kingston</a:t>
                      </a:r>
                    </a:p>
                    <a:p>
                      <a:pPr marL="280988" indent="0"/>
                      <a:r>
                        <a:rPr lang="en-US" dirty="0">
                          <a:latin typeface="Arial" panose="020B0604020202020204" pitchFamily="34" charset="0"/>
                          <a:cs typeface="Arial" panose="020B0604020202020204" pitchFamily="34" charset="0"/>
                        </a:rPr>
                        <a:t>Address 3/City</a:t>
                      </a:r>
                      <a:r>
                        <a:rPr lang="en-US" sz="1800" kern="1200" dirty="0">
                          <a:solidFill>
                            <a:schemeClr val="dk1"/>
                          </a:solidFill>
                          <a:latin typeface="Arial" panose="020B0604020202020204" pitchFamily="34" charset="0"/>
                          <a:ea typeface="+mn-ea"/>
                          <a:cs typeface="Arial" panose="020B0604020202020204" pitchFamily="34" charset="0"/>
                        </a:rPr>
                        <a:t>:    Kingston CSO</a:t>
                      </a:r>
                    </a:p>
                    <a:p>
                      <a:pPr marL="280988" indent="0">
                        <a:tabLst/>
                      </a:pPr>
                      <a:r>
                        <a:rPr lang="en-US" dirty="0">
                          <a:latin typeface="Arial" panose="020B0604020202020204" pitchFamily="34" charset="0"/>
                          <a:cs typeface="Arial" panose="020B0604020202020204" pitchFamily="34" charset="0"/>
                        </a:rPr>
                        <a:t>Parish/State</a:t>
                      </a:r>
                      <a:r>
                        <a:rPr lang="en-US" sz="1800" kern="1200" dirty="0">
                          <a:solidFill>
                            <a:schemeClr val="dk1"/>
                          </a:solidFill>
                          <a:latin typeface="Arial" panose="020B0604020202020204" pitchFamily="34" charset="0"/>
                          <a:ea typeface="+mn-ea"/>
                          <a:cs typeface="Arial" panose="020B0604020202020204" pitchFamily="34" charset="0"/>
                        </a:rPr>
                        <a:t>:       </a:t>
                      </a:r>
                      <a:r>
                        <a:rPr lang="en-US" sz="1800" kern="1200" baseline="0" dirty="0">
                          <a:solidFill>
                            <a:schemeClr val="dk1"/>
                          </a:solidFill>
                          <a:latin typeface="Arial" panose="020B0604020202020204" pitchFamily="34" charset="0"/>
                          <a:ea typeface="+mn-ea"/>
                          <a:cs typeface="Arial" panose="020B0604020202020204" pitchFamily="34" charset="0"/>
                        </a:rPr>
                        <a:t> </a:t>
                      </a:r>
                      <a:r>
                        <a:rPr lang="en-US" sz="1800" kern="1200" dirty="0">
                          <a:solidFill>
                            <a:schemeClr val="dk1"/>
                          </a:solidFill>
                          <a:latin typeface="Arial" panose="020B0604020202020204" pitchFamily="34" charset="0"/>
                          <a:ea typeface="+mn-ea"/>
                          <a:cs typeface="Arial" panose="020B0604020202020204" pitchFamily="34" charset="0"/>
                        </a:rPr>
                        <a:t>Kingston</a:t>
                      </a:r>
                    </a:p>
                    <a:p>
                      <a:pPr marL="280988" indent="0"/>
                      <a:r>
                        <a:rPr lang="en-US" dirty="0">
                          <a:latin typeface="Arial" panose="020B0604020202020204" pitchFamily="34" charset="0"/>
                          <a:cs typeface="Arial" panose="020B0604020202020204" pitchFamily="34" charset="0"/>
                        </a:rPr>
                        <a:t>Postal/Zip Code:   Kingston CSO</a:t>
                      </a:r>
                    </a:p>
                    <a:p>
                      <a:pPr marL="280988" indent="0"/>
                      <a:r>
                        <a:rPr lang="en-US" dirty="0">
                          <a:latin typeface="Arial" panose="020B0604020202020204" pitchFamily="34" charset="0"/>
                          <a:cs typeface="Arial" panose="020B0604020202020204" pitchFamily="34" charset="0"/>
                        </a:rPr>
                        <a:t>Country:               Jamaica</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4074627025"/>
                  </a:ext>
                </a:extLst>
              </a:tr>
            </a:tbl>
          </a:graphicData>
        </a:graphic>
      </p:graphicFrame>
      <p:sp>
        <p:nvSpPr>
          <p:cNvPr id="2" name="Slide Number Placeholder 1"/>
          <p:cNvSpPr>
            <a:spLocks noGrp="1"/>
          </p:cNvSpPr>
          <p:nvPr>
            <p:ph type="sldNum" sz="quarter" idx="12"/>
          </p:nvPr>
        </p:nvSpPr>
        <p:spPr/>
        <p:txBody>
          <a:bodyPr/>
          <a:lstStyle/>
          <a:p>
            <a:fld id="{06FEDF93-2BFD-41CA-ABC7-B039102F3792}" type="slidenum">
              <a:rPr lang="en-US" smtClean="0"/>
              <a:t>8</a:t>
            </a:fld>
            <a:endParaRPr lang="en-US" dirty="0"/>
          </a:p>
        </p:txBody>
      </p:sp>
    </p:spTree>
    <p:extLst>
      <p:ext uri="{BB962C8B-B14F-4D97-AF65-F5344CB8AC3E}">
        <p14:creationId xmlns:p14="http://schemas.microsoft.com/office/powerpoint/2010/main" val="2811015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p:nvPr>
        </p:nvSpPr>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Completing the PQ</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5"/>
          <p:cNvGraphicFramePr>
            <a:graphicFrameLocks/>
          </p:cNvGraphicFramePr>
          <p:nvPr>
            <p:extLst>
              <p:ext uri="{D42A27DB-BD31-4B8C-83A1-F6EECF244321}">
                <p14:modId xmlns:p14="http://schemas.microsoft.com/office/powerpoint/2010/main" val="1035990854"/>
              </p:ext>
            </p:extLst>
          </p:nvPr>
        </p:nvGraphicFramePr>
        <p:xfrm>
          <a:off x="738553" y="737153"/>
          <a:ext cx="10872875" cy="6059839"/>
        </p:xfrm>
        <a:graphic>
          <a:graphicData uri="http://schemas.openxmlformats.org/drawingml/2006/table">
            <a:tbl>
              <a:tblPr firstRow="1" bandRow="1">
                <a:tableStyleId>{1FECB4D8-DB02-4DC6-A0A2-4F2EBAE1DC90}</a:tableStyleId>
              </a:tblPr>
              <a:tblGrid>
                <a:gridCol w="4624022">
                  <a:extLst>
                    <a:ext uri="{9D8B030D-6E8A-4147-A177-3AD203B41FA5}">
                      <a16:colId xmlns:a16="http://schemas.microsoft.com/office/drawing/2014/main" val="655017874"/>
                    </a:ext>
                  </a:extLst>
                </a:gridCol>
                <a:gridCol w="6248853">
                  <a:extLst>
                    <a:ext uri="{9D8B030D-6E8A-4147-A177-3AD203B41FA5}">
                      <a16:colId xmlns:a16="http://schemas.microsoft.com/office/drawing/2014/main" val="2142909490"/>
                    </a:ext>
                  </a:extLst>
                </a:gridCol>
              </a:tblGrid>
              <a:tr h="634447">
                <a:tc>
                  <a:txBody>
                    <a:bodyPr/>
                    <a:lstStyle/>
                    <a:p>
                      <a:r>
                        <a:rPr lang="en-US" dirty="0">
                          <a:latin typeface="Arial" panose="020B0604020202020204" pitchFamily="34" charset="0"/>
                          <a:cs typeface="Arial" panose="020B0604020202020204" pitchFamily="34" charset="0"/>
                        </a:rPr>
                        <a:t>Question</a:t>
                      </a:r>
                    </a:p>
                  </a:txBody>
                  <a:tcPr marL="96063" marR="96063" marB="182880">
                    <a:lnR w="12700" cap="flat" cmpd="sng" algn="ctr">
                      <a:solidFill>
                        <a:schemeClr val="accent3"/>
                      </a:solidFill>
                      <a:prstDash val="solid"/>
                      <a:round/>
                      <a:headEnd type="none" w="med" len="med"/>
                      <a:tailEnd type="none" w="med" len="med"/>
                    </a:lnR>
                    <a:solidFill>
                      <a:schemeClr val="accent5"/>
                    </a:solidFill>
                  </a:tcPr>
                </a:tc>
                <a:tc>
                  <a:txBody>
                    <a:bodyPr/>
                    <a:lstStyle/>
                    <a:p>
                      <a:r>
                        <a:rPr lang="en-US" dirty="0">
                          <a:latin typeface="Arial" panose="020B0604020202020204" pitchFamily="34" charset="0"/>
                          <a:cs typeface="Arial" panose="020B0604020202020204" pitchFamily="34" charset="0"/>
                        </a:rPr>
                        <a:t>Comment</a:t>
                      </a:r>
                    </a:p>
                  </a:txBody>
                  <a:tcPr marL="96063" marR="96063" marB="182880">
                    <a:lnL w="12700" cap="flat" cmpd="sng" algn="ctr">
                      <a:solidFill>
                        <a:schemeClr val="accent3"/>
                      </a:solidFill>
                      <a:prstDash val="solid"/>
                      <a:round/>
                      <a:headEnd type="none" w="med" len="med"/>
                      <a:tailEnd type="none" w="med" len="med"/>
                    </a:lnL>
                    <a:solidFill>
                      <a:schemeClr val="accent5"/>
                    </a:solidFill>
                  </a:tcPr>
                </a:tc>
                <a:extLst>
                  <a:ext uri="{0D108BD9-81ED-4DB2-BD59-A6C34878D82A}">
                    <a16:rowId xmlns:a16="http://schemas.microsoft.com/office/drawing/2014/main" val="1222247135"/>
                  </a:ext>
                </a:extLst>
              </a:tr>
              <a:tr h="1599102">
                <a:tc>
                  <a:txBody>
                    <a:bodyPr/>
                    <a:lstStyle/>
                    <a:p>
                      <a:pPr marL="569913" indent="-569913"/>
                      <a:r>
                        <a:rPr lang="en-US" baseline="0" dirty="0">
                          <a:latin typeface="Arial" panose="020B0604020202020204" pitchFamily="34" charset="0"/>
                          <a:cs typeface="Arial" panose="020B0604020202020204" pitchFamily="34" charset="0"/>
                        </a:rPr>
                        <a:t>2(g)   Address of Employment/Business</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spcBef>
                          <a:spcPts val="0"/>
                        </a:spcBef>
                        <a:spcAft>
                          <a:spcPts val="1200"/>
                        </a:spcAft>
                        <a:buFont typeface="Wingdings" panose="05000000000000000000" pitchFamily="2" charset="2"/>
                        <a:buChar char="ü"/>
                      </a:pPr>
                      <a:r>
                        <a:rPr lang="en-US" baseline="0" dirty="0">
                          <a:latin typeface="Arial" panose="020B0604020202020204" pitchFamily="34" charset="0"/>
                          <a:cs typeface="Arial" panose="020B0604020202020204" pitchFamily="34" charset="0"/>
                        </a:rPr>
                        <a:t>Complete address of the respondent’s place of employment</a:t>
                      </a:r>
                    </a:p>
                    <a:p>
                      <a:pPr marL="285750" indent="-285750">
                        <a:buFont typeface="Wingdings" panose="05000000000000000000" pitchFamily="2" charset="2"/>
                        <a:buChar char="ü"/>
                      </a:pPr>
                      <a:r>
                        <a:rPr lang="en-US" baseline="0" dirty="0">
                          <a:latin typeface="Arial" panose="020B0604020202020204" pitchFamily="34" charset="0"/>
                          <a:cs typeface="Arial" panose="020B0604020202020204" pitchFamily="34" charset="0"/>
                        </a:rPr>
                        <a:t>If self employed, the place of business in the format as outlined at the home address.</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4022620570"/>
                  </a:ext>
                </a:extLst>
              </a:tr>
              <a:tr h="1034869">
                <a:tc>
                  <a:txBody>
                    <a:bodyPr/>
                    <a:lstStyle/>
                    <a:p>
                      <a:pPr marL="573088" indent="-573088"/>
                      <a:r>
                        <a:rPr lang="en-US" dirty="0">
                          <a:latin typeface="Arial" panose="020B0604020202020204" pitchFamily="34" charset="0"/>
                          <a:cs typeface="Arial" panose="020B0604020202020204" pitchFamily="34" charset="0"/>
                        </a:rPr>
                        <a:t>2(h)   Occupation</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spcAft>
                          <a:spcPts val="1200"/>
                        </a:spcAft>
                        <a:buFont typeface="Wingdings" panose="05000000000000000000" pitchFamily="2" charset="2"/>
                        <a:buChar char="ü"/>
                      </a:pPr>
                      <a:r>
                        <a:rPr lang="en-US" dirty="0">
                          <a:latin typeface="Arial" panose="020B0604020202020204" pitchFamily="34" charset="0"/>
                          <a:cs typeface="Arial" panose="020B0604020202020204" pitchFamily="34" charset="0"/>
                        </a:rPr>
                        <a:t>Current occupation of the respondent. </a:t>
                      </a:r>
                    </a:p>
                    <a:p>
                      <a:pPr marL="285750" indent="-285750">
                        <a:spcAft>
                          <a:spcPts val="1200"/>
                        </a:spcAft>
                        <a:buFont typeface="Wingdings" panose="05000000000000000000" pitchFamily="2" charset="2"/>
                        <a:buChar char="ü"/>
                      </a:pPr>
                      <a:r>
                        <a:rPr lang="en-US" dirty="0">
                          <a:latin typeface="Arial" panose="020B0604020202020204" pitchFamily="34" charset="0"/>
                          <a:cs typeface="Arial" panose="020B0604020202020204" pitchFamily="34" charset="0"/>
                        </a:rPr>
                        <a:t>If there are multiple occupations, list each.</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465286231"/>
                  </a:ext>
                </a:extLst>
              </a:tr>
              <a:tr h="1386043">
                <a:tc>
                  <a:txBody>
                    <a:bodyPr/>
                    <a:lstStyle/>
                    <a:p>
                      <a:pPr marL="569913" indent="-569913"/>
                      <a:r>
                        <a:rPr lang="en-US" dirty="0">
                          <a:latin typeface="Arial" panose="020B0604020202020204" pitchFamily="34" charset="0"/>
                          <a:cs typeface="Arial" panose="020B0604020202020204" pitchFamily="34" charset="0"/>
                        </a:rPr>
                        <a:t>2(</a:t>
                      </a:r>
                      <a:r>
                        <a:rPr lang="en-US" dirty="0" err="1">
                          <a:latin typeface="Arial" panose="020B0604020202020204" pitchFamily="34" charset="0"/>
                          <a:cs typeface="Arial" panose="020B0604020202020204" pitchFamily="34" charset="0"/>
                        </a:rPr>
                        <a:t>i</a:t>
                      </a:r>
                      <a:r>
                        <a:rPr lang="en-US" baseline="0" dirty="0">
                          <a:latin typeface="Arial" panose="020B0604020202020204" pitchFamily="34" charset="0"/>
                          <a:cs typeface="Arial" panose="020B0604020202020204" pitchFamily="34" charset="0"/>
                        </a:rPr>
                        <a:t>)   Taxpayer Registration Number  (issued by Tax Administration Jamaica.  If not applicable, please indicate N/A in the space provided</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Valid TRN</a:t>
                      </a:r>
                      <a:r>
                        <a:rPr lang="en-US" baseline="0" dirty="0">
                          <a:latin typeface="Arial" panose="020B0604020202020204" pitchFamily="34" charset="0"/>
                          <a:cs typeface="Arial" panose="020B0604020202020204" pitchFamily="34" charset="0"/>
                        </a:rPr>
                        <a:t> using the following format: 111222333</a:t>
                      </a:r>
                      <a:endParaRPr lang="en-US" dirty="0">
                        <a:latin typeface="Arial" panose="020B0604020202020204" pitchFamily="34" charset="0"/>
                        <a:cs typeface="Arial" panose="020B0604020202020204" pitchFamily="34" charset="0"/>
                      </a:endParaRP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092281812"/>
                  </a:ext>
                </a:extLst>
              </a:tr>
              <a:tr h="1405378">
                <a:tc>
                  <a:txBody>
                    <a:bodyPr/>
                    <a:lstStyle/>
                    <a:p>
                      <a:pPr marL="569913" indent="-569913"/>
                      <a:r>
                        <a:rPr lang="en-US" baseline="0" dirty="0">
                          <a:latin typeface="Arial" panose="020B0604020202020204" pitchFamily="34" charset="0"/>
                          <a:cs typeface="Arial" panose="020B0604020202020204" pitchFamily="34" charset="0"/>
                        </a:rPr>
                        <a:t>2(j)    Place of Birth</a:t>
                      </a:r>
                    </a:p>
                  </a:txBody>
                  <a:tcPr marL="96063" marR="96063" marB="182880">
                    <a:lnR w="12700" cap="flat" cmpd="sng" algn="ctr">
                      <a:solidFill>
                        <a:schemeClr val="accent3"/>
                      </a:solidFill>
                      <a:prstDash val="solid"/>
                      <a:round/>
                      <a:headEnd type="none" w="med" len="med"/>
                      <a:tailEnd type="none" w="med" len="med"/>
                    </a:lnR>
                    <a:solidFill>
                      <a:schemeClr val="bg1"/>
                    </a:solidFill>
                  </a:tcPr>
                </a:tc>
                <a:tc>
                  <a:txBody>
                    <a:bodyPr/>
                    <a:lstStyle/>
                    <a:p>
                      <a:pPr marL="285750" indent="-285750">
                        <a:spcAft>
                          <a:spcPts val="1200"/>
                        </a:spcAft>
                        <a:buFont typeface="Wingdings" panose="05000000000000000000" pitchFamily="2" charset="2"/>
                        <a:buChar char="ü"/>
                      </a:pPr>
                      <a:r>
                        <a:rPr lang="en-US" dirty="0">
                          <a:latin typeface="Arial" panose="020B0604020202020204" pitchFamily="34" charset="0"/>
                          <a:cs typeface="Arial" panose="020B0604020202020204" pitchFamily="34" charset="0"/>
                        </a:rPr>
                        <a:t>Place of</a:t>
                      </a:r>
                      <a:r>
                        <a:rPr lang="en-US" baseline="0" dirty="0">
                          <a:latin typeface="Arial" panose="020B0604020202020204" pitchFamily="34" charset="0"/>
                          <a:cs typeface="Arial" panose="020B0604020202020204" pitchFamily="34" charset="0"/>
                        </a:rPr>
                        <a:t> birth as typically represented on the birth certificate. </a:t>
                      </a:r>
                    </a:p>
                    <a:p>
                      <a:pPr marL="285750" indent="-285750">
                        <a:spcAft>
                          <a:spcPts val="1200"/>
                        </a:spcAft>
                        <a:buFont typeface="Wingdings" panose="05000000000000000000" pitchFamily="2" charset="2"/>
                        <a:buChar char="ü"/>
                      </a:pPr>
                      <a:r>
                        <a:rPr lang="en-US" baseline="0" dirty="0">
                          <a:latin typeface="Arial" panose="020B0604020202020204" pitchFamily="34" charset="0"/>
                          <a:cs typeface="Arial" panose="020B0604020202020204" pitchFamily="34" charset="0"/>
                        </a:rPr>
                        <a:t>For e.g. Victoria Jubilee Hospital, Kingston, Jamaica</a:t>
                      </a:r>
                    </a:p>
                  </a:txBody>
                  <a:tcPr marL="96063" marR="96063" marB="182880">
                    <a:lnL w="12700" cap="flat" cmpd="sng" algn="ctr">
                      <a:solidFill>
                        <a:schemeClr val="accent3"/>
                      </a:solidFill>
                      <a:prstDash val="solid"/>
                      <a:round/>
                      <a:headEnd type="none" w="med" len="med"/>
                      <a:tailEnd type="none" w="med" len="med"/>
                    </a:lnL>
                    <a:solidFill>
                      <a:schemeClr val="bg1"/>
                    </a:solidFill>
                  </a:tcPr>
                </a:tc>
                <a:extLst>
                  <a:ext uri="{0D108BD9-81ED-4DB2-BD59-A6C34878D82A}">
                    <a16:rowId xmlns:a16="http://schemas.microsoft.com/office/drawing/2014/main" val="2223359526"/>
                  </a:ext>
                </a:extLst>
              </a:tr>
            </a:tbl>
          </a:graphicData>
        </a:graphic>
      </p:graphicFrame>
      <p:sp>
        <p:nvSpPr>
          <p:cNvPr id="2" name="Slide Number Placeholder 1"/>
          <p:cNvSpPr>
            <a:spLocks noGrp="1"/>
          </p:cNvSpPr>
          <p:nvPr>
            <p:ph type="sldNum" sz="quarter" idx="12"/>
          </p:nvPr>
        </p:nvSpPr>
        <p:spPr/>
        <p:txBody>
          <a:bodyPr/>
          <a:lstStyle/>
          <a:p>
            <a:fld id="{06FEDF93-2BFD-41CA-ABC7-B039102F3792}" type="slidenum">
              <a:rPr lang="en-US" smtClean="0"/>
              <a:t>9</a:t>
            </a:fld>
            <a:endParaRPr lang="en-US" dirty="0"/>
          </a:p>
        </p:txBody>
      </p:sp>
    </p:spTree>
    <p:extLst>
      <p:ext uri="{BB962C8B-B14F-4D97-AF65-F5344CB8AC3E}">
        <p14:creationId xmlns:p14="http://schemas.microsoft.com/office/powerpoint/2010/main" val="77042882"/>
      </p:ext>
    </p:extLst>
  </p:cSld>
  <p:clrMapOvr>
    <a:masterClrMapping/>
  </p:clrMapOvr>
</p:sld>
</file>

<file path=ppt/theme/theme1.xml><?xml version="1.0" encoding="utf-8"?>
<a:theme xmlns:a="http://schemas.openxmlformats.org/drawingml/2006/main" name="Office Theme">
  <a:themeElements>
    <a:clrScheme name="Custom 73">
      <a:dk1>
        <a:srgbClr val="000000"/>
      </a:dk1>
      <a:lt1>
        <a:sysClr val="window" lastClr="FFFFFF"/>
      </a:lt1>
      <a:dk2>
        <a:srgbClr val="585858"/>
      </a:dk2>
      <a:lt2>
        <a:srgbClr val="E3E3E3"/>
      </a:lt2>
      <a:accent1>
        <a:srgbClr val="E20613"/>
      </a:accent1>
      <a:accent2>
        <a:srgbClr val="A9C038"/>
      </a:accent2>
      <a:accent3>
        <a:srgbClr val="11AEC7"/>
      </a:accent3>
      <a:accent4>
        <a:srgbClr val="F59F26"/>
      </a:accent4>
      <a:accent5>
        <a:srgbClr val="0062A9"/>
      </a:accent5>
      <a:accent6>
        <a:srgbClr val="EB6047"/>
      </a:accent6>
      <a:hlink>
        <a:srgbClr val="8ED9F6"/>
      </a:hlink>
      <a:folHlink>
        <a:srgbClr val="C00000"/>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455520_Project analysis, from 24Slides_SL_V1.potx" id="{55E7247F-78B2-40DB-9AFE-D4DD42FA8F09}" vid="{22E2FD65-A32D-4798-AF43-CE42F250BD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61A00BBF-EEBB-4E18-B8CB-F926EAAC48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D05317-60D6-4B3A-8545-888496D1A8EC}">
  <ds:schemaRefs>
    <ds:schemaRef ds:uri="http://schemas.microsoft.com/sharepoint/v3/contenttype/forms"/>
  </ds:schemaRefs>
</ds:datastoreItem>
</file>

<file path=customXml/itemProps3.xml><?xml version="1.0" encoding="utf-8"?>
<ds:datastoreItem xmlns:ds="http://schemas.openxmlformats.org/officeDocument/2006/customXml" ds:itemID="{EF609EDA-869E-4BE5-AE5D-B898C584B6FF}">
  <ds:schemaRefs>
    <ds:schemaRef ds:uri="71af3243-3dd4-4a8d-8c0d-dd76da1f02a5"/>
    <ds:schemaRef ds:uri="http://schemas.microsoft.com/office/2006/metadata/properties"/>
    <ds:schemaRef ds:uri="http://schemas.microsoft.com/office/2006/documentManagement/types"/>
    <ds:schemaRef ds:uri="http://purl.org/dc/elements/1.1/"/>
    <ds:schemaRef ds:uri="http://www.w3.org/XML/1998/namespace"/>
    <ds:schemaRef ds:uri="http://purl.org/dc/terms/"/>
    <ds:schemaRef ds:uri="http://schemas.microsoft.com/office/infopath/2007/PartnerControls"/>
    <ds:schemaRef ds:uri="http://purl.org/dc/dcmitype/"/>
    <ds:schemaRef ds:uri="http://schemas.openxmlformats.org/package/2006/metadata/core-properties"/>
    <ds:schemaRef ds:uri="16c05727-aa75-4e4a-9b5f-8a80a1165891"/>
  </ds:schemaRefs>
</ds:datastoreItem>
</file>

<file path=docProps/app.xml><?xml version="1.0" encoding="utf-8"?>
<Properties xmlns="http://schemas.openxmlformats.org/officeDocument/2006/extended-properties" xmlns:vt="http://schemas.openxmlformats.org/officeDocument/2006/docPropsVTypes">
  <Template/>
  <TotalTime>0</TotalTime>
  <Words>3050</Words>
  <Application>Microsoft Office PowerPoint</Application>
  <PresentationFormat>Widescreen</PresentationFormat>
  <Paragraphs>413</Paragraphs>
  <Slides>27</Slides>
  <Notes>26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Century Gothic</vt:lpstr>
      <vt:lpstr>Courier New</vt:lpstr>
      <vt:lpstr>Segoe UI</vt:lpstr>
      <vt:lpstr>Segoe UI Light</vt:lpstr>
      <vt:lpstr>Wingdings</vt:lpstr>
      <vt:lpstr>Office Theme</vt:lpstr>
      <vt:lpstr>Microcredit Information Session  Completing  The Fit and Proper Personal Questionnaire </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PowerPoint Presentation</vt:lpstr>
      <vt:lpstr>Project analysis slide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2022-03-09T00:31:08Z</dcterms:created>
  <dcterms:modified xsi:type="dcterms:W3CDTF">2026-03-25T21:11:14Z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